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61"/>
  </p:notesMasterIdLst>
  <p:sldIdLst>
    <p:sldId id="5209" r:id="rId6"/>
    <p:sldId id="5225" r:id="rId7"/>
    <p:sldId id="5211" r:id="rId8"/>
    <p:sldId id="5267" r:id="rId9"/>
    <p:sldId id="5212" r:id="rId10"/>
    <p:sldId id="5217" r:id="rId11"/>
    <p:sldId id="5218" r:id="rId12"/>
    <p:sldId id="5219" r:id="rId13"/>
    <p:sldId id="5220" r:id="rId14"/>
    <p:sldId id="5221" r:id="rId15"/>
    <p:sldId id="5223" r:id="rId16"/>
    <p:sldId id="5226" r:id="rId17"/>
    <p:sldId id="5215" r:id="rId18"/>
    <p:sldId id="5268" r:id="rId19"/>
    <p:sldId id="5227" r:id="rId20"/>
    <p:sldId id="5269" r:id="rId21"/>
    <p:sldId id="5228" r:id="rId22"/>
    <p:sldId id="5235" r:id="rId23"/>
    <p:sldId id="5229" r:id="rId24"/>
    <p:sldId id="5213" r:id="rId25"/>
    <p:sldId id="5216" r:id="rId26"/>
    <p:sldId id="5245" r:id="rId27"/>
    <p:sldId id="5246" r:id="rId28"/>
    <p:sldId id="5247" r:id="rId29"/>
    <p:sldId id="5248" r:id="rId30"/>
    <p:sldId id="5249" r:id="rId31"/>
    <p:sldId id="5234" r:id="rId32"/>
    <p:sldId id="5239" r:id="rId33"/>
    <p:sldId id="5236" r:id="rId34"/>
    <p:sldId id="5237" r:id="rId35"/>
    <p:sldId id="5240" r:id="rId36"/>
    <p:sldId id="5242" r:id="rId37"/>
    <p:sldId id="5243" r:id="rId38"/>
    <p:sldId id="5238" r:id="rId39"/>
    <p:sldId id="5250" r:id="rId40"/>
    <p:sldId id="5255" r:id="rId41"/>
    <p:sldId id="5254" r:id="rId42"/>
    <p:sldId id="5253" r:id="rId43"/>
    <p:sldId id="5252" r:id="rId44"/>
    <p:sldId id="5251" r:id="rId45"/>
    <p:sldId id="5256" r:id="rId46"/>
    <p:sldId id="5260" r:id="rId47"/>
    <p:sldId id="5261" r:id="rId48"/>
    <p:sldId id="5262" r:id="rId49"/>
    <p:sldId id="5263" r:id="rId50"/>
    <p:sldId id="5232" r:id="rId51"/>
    <p:sldId id="5230" r:id="rId52"/>
    <p:sldId id="5231" r:id="rId53"/>
    <p:sldId id="5257" r:id="rId54"/>
    <p:sldId id="5233" r:id="rId55"/>
    <p:sldId id="5258" r:id="rId56"/>
    <p:sldId id="5259" r:id="rId57"/>
    <p:sldId id="5264" r:id="rId58"/>
    <p:sldId id="5265" r:id="rId59"/>
    <p:sldId id="526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D8401D-FC68-21B8-239C-24E24E2A0070}" name="Tamara  Clift" initials="TC" userId="S::tclift_healthendeavors.com#ext#@hlthmgt.onmicrosoft.com::7adf6ca7-f390-4d91-a2be-f5cafd2ab240" providerId="AD"/>
  <p188:author id="{1948043F-2B98-BDB8-9AEB-37E32ADD4A14}" name="Tamara  Clift" initials="TC" userId="S::tclift@healthendeavors.com::f7616262-70f6-4c7f-8d27-f8ac86a1a11d" providerId="AD"/>
  <p188:author id="{0E02636D-C2AB-96E2-1E5B-CAAAA4000B22}" name="Kate de Lisle" initials="Kd" userId="S::kdelisle@healthmanagement.com::cf0d0fa4-1489-4167-9abf-8d92a509c1f1" providerId="AD"/>
  <p188:author id="{705014AC-389C-EB48-953B-068632B1E1CE}" name="Archana Mahimkar" initials="AM" userId="S::archana@healthendeavors.com::2a924ae3-3cd6-4f9c-8bfb-9a5b06f892ea" providerId="AD"/>
  <p188:author id="{EFF95BF6-5523-9137-FE8D-223FC111579F}" name="Mitch Weaver" initials="MW" userId="S::mweaver@healthendeavors.com::116e6508-0178-4e64-83e1-28dc2ee5c4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277" autoAdjust="0"/>
    <p:restoredTop sz="96283" autoAdjust="0"/>
  </p:normalViewPr>
  <p:slideViewPr>
    <p:cSldViewPr snapToGrid="0">
      <p:cViewPr varScale="1">
        <p:scale>
          <a:sx n="125" d="100"/>
          <a:sy n="125" d="100"/>
        </p:scale>
        <p:origin x="7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409C3B5-9AFA-4545-A37C-FA682F91DB4A}"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2C3878CD-31CE-4CB0-8A11-0A6BD2B81D16}">
      <dgm:prSet/>
      <dgm:spPr/>
      <dgm:t>
        <a:bodyPr/>
        <a:lstStyle/>
        <a:p>
          <a:r>
            <a:rPr lang="en-US" b="1" dirty="0"/>
            <a:t>ACO and Quality Reporting</a:t>
          </a:r>
          <a:endParaRPr lang="en-US" dirty="0"/>
        </a:p>
      </dgm:t>
    </dgm:pt>
    <dgm:pt modelId="{11ECE5C5-966E-4B4A-852F-ED9A3525DC17}" type="parTrans" cxnId="{B9CC9E27-DD47-4E27-95A0-C95309976F74}">
      <dgm:prSet/>
      <dgm:spPr/>
      <dgm:t>
        <a:bodyPr/>
        <a:lstStyle/>
        <a:p>
          <a:endParaRPr lang="en-US"/>
        </a:p>
      </dgm:t>
    </dgm:pt>
    <dgm:pt modelId="{1C7F2662-4326-4768-BCB4-D8CCAEE6DE13}" type="sibTrans" cxnId="{B9CC9E27-DD47-4E27-95A0-C95309976F74}">
      <dgm:prSet/>
      <dgm:spPr/>
      <dgm:t>
        <a:bodyPr/>
        <a:lstStyle/>
        <a:p>
          <a:endParaRPr lang="en-US"/>
        </a:p>
      </dgm:t>
    </dgm:pt>
    <dgm:pt modelId="{8B50353A-45EA-4C99-8733-A62102412ED7}">
      <dgm:prSet/>
      <dgm:spPr/>
      <dgm:t>
        <a:bodyPr/>
        <a:lstStyle/>
        <a:p>
          <a:r>
            <a:rPr lang="en-US" b="1" dirty="0"/>
            <a:t>Quality Reporting Timeline</a:t>
          </a:r>
          <a:endParaRPr lang="en-US" dirty="0"/>
        </a:p>
      </dgm:t>
    </dgm:pt>
    <dgm:pt modelId="{6699B704-0773-4FA0-991F-C06592379A26}" type="parTrans" cxnId="{DC833D2D-0D38-44D3-8BA1-85EA2CE38094}">
      <dgm:prSet/>
      <dgm:spPr/>
      <dgm:t>
        <a:bodyPr/>
        <a:lstStyle/>
        <a:p>
          <a:endParaRPr lang="en-US"/>
        </a:p>
      </dgm:t>
    </dgm:pt>
    <dgm:pt modelId="{582DB399-68BF-4089-8041-80273F9A5FC2}" type="sibTrans" cxnId="{DC833D2D-0D38-44D3-8BA1-85EA2CE38094}">
      <dgm:prSet/>
      <dgm:spPr/>
      <dgm:t>
        <a:bodyPr/>
        <a:lstStyle/>
        <a:p>
          <a:endParaRPr lang="en-US"/>
        </a:p>
      </dgm:t>
    </dgm:pt>
    <dgm:pt modelId="{43654027-876D-4561-8820-571EF05278C3}">
      <dgm:prSet/>
      <dgm:spPr/>
      <dgm:t>
        <a:bodyPr/>
        <a:lstStyle/>
        <a:p>
          <a:r>
            <a:rPr lang="en-US" b="1" dirty="0"/>
            <a:t>CMS Web Interface Quality Measures</a:t>
          </a:r>
          <a:endParaRPr lang="en-US" dirty="0"/>
        </a:p>
      </dgm:t>
    </dgm:pt>
    <dgm:pt modelId="{3036C3C3-6B0B-4E43-969E-897267DD3BFE}" type="parTrans" cxnId="{5EA9639B-E4DF-4DDF-886D-CE61DFBAE98F}">
      <dgm:prSet/>
      <dgm:spPr/>
      <dgm:t>
        <a:bodyPr/>
        <a:lstStyle/>
        <a:p>
          <a:endParaRPr lang="en-US"/>
        </a:p>
      </dgm:t>
    </dgm:pt>
    <dgm:pt modelId="{8E770B5A-2953-4DD5-AD8A-A1F5BBBE7CC3}" type="sibTrans" cxnId="{5EA9639B-E4DF-4DDF-886D-CE61DFBAE98F}">
      <dgm:prSet/>
      <dgm:spPr/>
      <dgm:t>
        <a:bodyPr/>
        <a:lstStyle/>
        <a:p>
          <a:endParaRPr lang="en-US"/>
        </a:p>
      </dgm:t>
    </dgm:pt>
    <dgm:pt modelId="{22F1215D-181F-4A62-B615-94F1BB6F34ED}">
      <dgm:prSet/>
      <dgm:spPr/>
      <dgm:t>
        <a:bodyPr/>
        <a:lstStyle/>
        <a:p>
          <a:r>
            <a:rPr lang="en-US" b="1" dirty="0"/>
            <a:t>Quality Reporting Patients Sample</a:t>
          </a:r>
          <a:endParaRPr lang="en-US" dirty="0"/>
        </a:p>
      </dgm:t>
    </dgm:pt>
    <dgm:pt modelId="{1BDFB274-1DCC-49C5-8B9D-28C7C3CAE515}" type="parTrans" cxnId="{BB623577-DA26-47AB-A0C1-A1662D9F0189}">
      <dgm:prSet/>
      <dgm:spPr/>
      <dgm:t>
        <a:bodyPr/>
        <a:lstStyle/>
        <a:p>
          <a:endParaRPr lang="en-US"/>
        </a:p>
      </dgm:t>
    </dgm:pt>
    <dgm:pt modelId="{CCC7F498-EAA1-4B36-B37F-1EB0885960EB}" type="sibTrans" cxnId="{BB623577-DA26-47AB-A0C1-A1662D9F0189}">
      <dgm:prSet/>
      <dgm:spPr/>
      <dgm:t>
        <a:bodyPr/>
        <a:lstStyle/>
        <a:p>
          <a:endParaRPr lang="en-US"/>
        </a:p>
      </dgm:t>
    </dgm:pt>
    <dgm:pt modelId="{B83793EB-EDA7-4160-984B-D35A8A62CE82}">
      <dgm:prSet/>
      <dgm:spPr/>
      <dgm:t>
        <a:bodyPr/>
        <a:lstStyle/>
        <a:p>
          <a:r>
            <a:rPr lang="en-US" b="1" kern="1200">
              <a:latin typeface="Tw Cen MT"/>
              <a:ea typeface="+mn-ea"/>
              <a:cs typeface="+mn-cs"/>
            </a:rPr>
            <a:t>Health</a:t>
          </a:r>
          <a:r>
            <a:rPr lang="en-US" kern="1200"/>
            <a:t> </a:t>
          </a:r>
          <a:r>
            <a:rPr lang="en-US" b="1" kern="1200">
              <a:latin typeface="Tw Cen MT"/>
              <a:ea typeface="+mn-ea"/>
              <a:cs typeface="+mn-cs"/>
            </a:rPr>
            <a:t>Endeavors</a:t>
          </a:r>
          <a:r>
            <a:rPr lang="en-US" kern="1200"/>
            <a:t> </a:t>
          </a:r>
          <a:r>
            <a:rPr lang="en-US" b="1" kern="1200">
              <a:latin typeface="Tw Cen MT"/>
              <a:ea typeface="+mn-ea"/>
              <a:cs typeface="+mn-cs"/>
            </a:rPr>
            <a:t>Access</a:t>
          </a:r>
        </a:p>
      </dgm:t>
    </dgm:pt>
    <dgm:pt modelId="{420D4658-A270-4CD8-8931-95973F8789D9}" type="parTrans" cxnId="{64217ADA-F4DA-454D-94FD-81429B6610EA}">
      <dgm:prSet/>
      <dgm:spPr/>
      <dgm:t>
        <a:bodyPr/>
        <a:lstStyle/>
        <a:p>
          <a:endParaRPr lang="en-US"/>
        </a:p>
      </dgm:t>
    </dgm:pt>
    <dgm:pt modelId="{1399274A-3C6D-44BB-9989-178499C230B0}" type="sibTrans" cxnId="{64217ADA-F4DA-454D-94FD-81429B6610EA}">
      <dgm:prSet/>
      <dgm:spPr/>
      <dgm:t>
        <a:bodyPr/>
        <a:lstStyle/>
        <a:p>
          <a:endParaRPr lang="en-US"/>
        </a:p>
      </dgm:t>
    </dgm:pt>
    <dgm:pt modelId="{F5E74324-E372-4F4E-BBDB-D5AC6AE901F1}">
      <dgm:prSet/>
      <dgm:spPr/>
      <dgm:t>
        <a:bodyPr/>
        <a:lstStyle/>
        <a:p>
          <a:r>
            <a:rPr lang="en-US" b="1" dirty="0"/>
            <a:t>CMS WI Random Sample 2024 Tool</a:t>
          </a:r>
          <a:endParaRPr lang="en-US" dirty="0"/>
        </a:p>
      </dgm:t>
    </dgm:pt>
    <dgm:pt modelId="{6148EB44-0039-4863-9E66-F70A8E391B47}" type="parTrans" cxnId="{0F1F0265-F7EF-47D0-97C1-81BFF5B94FFA}">
      <dgm:prSet/>
      <dgm:spPr/>
      <dgm:t>
        <a:bodyPr/>
        <a:lstStyle/>
        <a:p>
          <a:endParaRPr lang="en-US"/>
        </a:p>
      </dgm:t>
    </dgm:pt>
    <dgm:pt modelId="{CC8341C9-8B34-4ED6-B95C-2156A0363355}" type="sibTrans" cxnId="{0F1F0265-F7EF-47D0-97C1-81BFF5B94FFA}">
      <dgm:prSet/>
      <dgm:spPr/>
      <dgm:t>
        <a:bodyPr/>
        <a:lstStyle/>
        <a:p>
          <a:endParaRPr lang="en-US"/>
        </a:p>
      </dgm:t>
    </dgm:pt>
    <dgm:pt modelId="{49342C80-7478-4A5D-A7E4-3CEFE8D06BD6}">
      <dgm:prSet/>
      <dgm:spPr/>
      <dgm:t>
        <a:bodyPr/>
        <a:lstStyle/>
        <a:p>
          <a:r>
            <a:rPr lang="en-US" b="1" dirty="0"/>
            <a:t>Quality Performance Score</a:t>
          </a:r>
          <a:endParaRPr lang="en-US" dirty="0"/>
        </a:p>
      </dgm:t>
    </dgm:pt>
    <dgm:pt modelId="{6F8A7A08-B059-4CAD-BF42-71142C9DBE26}" type="parTrans" cxnId="{9825534E-959F-40AD-B2D6-257B79067374}">
      <dgm:prSet/>
      <dgm:spPr/>
      <dgm:t>
        <a:bodyPr/>
        <a:lstStyle/>
        <a:p>
          <a:endParaRPr lang="en-US"/>
        </a:p>
      </dgm:t>
    </dgm:pt>
    <dgm:pt modelId="{049508CA-6AD8-41D8-8EEE-111300E2B17E}" type="sibTrans" cxnId="{9825534E-959F-40AD-B2D6-257B79067374}">
      <dgm:prSet/>
      <dgm:spPr/>
      <dgm:t>
        <a:bodyPr/>
        <a:lstStyle/>
        <a:p>
          <a:endParaRPr lang="en-US"/>
        </a:p>
      </dgm:t>
    </dgm:pt>
    <dgm:pt modelId="{04D501E3-BA26-463A-8D0F-E53583CD752C}">
      <dgm:prSet/>
      <dgm:spPr/>
      <dgm:t>
        <a:bodyPr/>
        <a:lstStyle/>
        <a:p>
          <a:r>
            <a:rPr lang="en-US" b="1" dirty="0"/>
            <a:t>Mass import EHR data</a:t>
          </a:r>
          <a:endParaRPr lang="en-US" dirty="0"/>
        </a:p>
      </dgm:t>
    </dgm:pt>
    <dgm:pt modelId="{2D82FE8A-9EEE-4158-A4A0-2F3DC11F804F}" type="parTrans" cxnId="{88454A5C-6670-4B62-BD5E-1C6AE6225BF7}">
      <dgm:prSet/>
      <dgm:spPr/>
      <dgm:t>
        <a:bodyPr/>
        <a:lstStyle/>
        <a:p>
          <a:endParaRPr lang="en-US"/>
        </a:p>
      </dgm:t>
    </dgm:pt>
    <dgm:pt modelId="{63C17F5D-08CC-431C-A74F-52FAB2D3873F}" type="sibTrans" cxnId="{88454A5C-6670-4B62-BD5E-1C6AE6225BF7}">
      <dgm:prSet/>
      <dgm:spPr/>
      <dgm:t>
        <a:bodyPr/>
        <a:lstStyle/>
        <a:p>
          <a:endParaRPr lang="en-US"/>
        </a:p>
      </dgm:t>
    </dgm:pt>
    <dgm:pt modelId="{0E1E65B6-6D6B-4A9A-A16E-1D7A2CEA17E7}">
      <dgm:prSet/>
      <dgm:spPr/>
      <dgm:t>
        <a:bodyPr/>
        <a:lstStyle/>
        <a:p>
          <a:r>
            <a:rPr lang="en-US" b="1" dirty="0"/>
            <a:t>Security Official Reporting Decisions</a:t>
          </a:r>
          <a:endParaRPr lang="en-US" dirty="0"/>
        </a:p>
      </dgm:t>
    </dgm:pt>
    <dgm:pt modelId="{1CE76DE5-F5BB-4E86-8399-9AAA33DDC673}" type="parTrans" cxnId="{B047AF3D-7639-4931-8DE6-DE7797E99E10}">
      <dgm:prSet/>
      <dgm:spPr/>
      <dgm:t>
        <a:bodyPr/>
        <a:lstStyle/>
        <a:p>
          <a:endParaRPr lang="en-US"/>
        </a:p>
      </dgm:t>
    </dgm:pt>
    <dgm:pt modelId="{0BAF5A27-630D-4A4E-9F05-6D89FFFEE083}" type="sibTrans" cxnId="{B047AF3D-7639-4931-8DE6-DE7797E99E10}">
      <dgm:prSet/>
      <dgm:spPr/>
      <dgm:t>
        <a:bodyPr/>
        <a:lstStyle/>
        <a:p>
          <a:endParaRPr lang="en-US"/>
        </a:p>
      </dgm:t>
    </dgm:pt>
    <dgm:pt modelId="{9257FCE7-8C5E-41A1-A1B2-64DE8E83BB7A}" type="pres">
      <dgm:prSet presAssocID="{F409C3B5-9AFA-4545-A37C-FA682F91DB4A}" presName="vert0" presStyleCnt="0">
        <dgm:presLayoutVars>
          <dgm:dir/>
          <dgm:animOne val="branch"/>
          <dgm:animLvl val="lvl"/>
        </dgm:presLayoutVars>
      </dgm:prSet>
      <dgm:spPr/>
    </dgm:pt>
    <dgm:pt modelId="{64C140FE-E960-4F46-8E52-F95529B9F83A}" type="pres">
      <dgm:prSet presAssocID="{2C3878CD-31CE-4CB0-8A11-0A6BD2B81D16}" presName="thickLine" presStyleLbl="alignNode1" presStyleIdx="0" presStyleCnt="9"/>
      <dgm:spPr/>
    </dgm:pt>
    <dgm:pt modelId="{7484D37D-05D9-433C-AD06-27954B086D9B}" type="pres">
      <dgm:prSet presAssocID="{2C3878CD-31CE-4CB0-8A11-0A6BD2B81D16}" presName="horz1" presStyleCnt="0"/>
      <dgm:spPr/>
    </dgm:pt>
    <dgm:pt modelId="{0D368964-D8C0-45AE-9BBE-A0EC23395191}" type="pres">
      <dgm:prSet presAssocID="{2C3878CD-31CE-4CB0-8A11-0A6BD2B81D16}" presName="tx1" presStyleLbl="revTx" presStyleIdx="0" presStyleCnt="9"/>
      <dgm:spPr/>
    </dgm:pt>
    <dgm:pt modelId="{A5CDD016-E179-4F2C-9586-A491A2F654B3}" type="pres">
      <dgm:prSet presAssocID="{2C3878CD-31CE-4CB0-8A11-0A6BD2B81D16}" presName="vert1" presStyleCnt="0"/>
      <dgm:spPr/>
    </dgm:pt>
    <dgm:pt modelId="{22FFEA17-9161-4B2D-9D5E-5BCA9F55970F}" type="pres">
      <dgm:prSet presAssocID="{8B50353A-45EA-4C99-8733-A62102412ED7}" presName="thickLine" presStyleLbl="alignNode1" presStyleIdx="1" presStyleCnt="9"/>
      <dgm:spPr/>
    </dgm:pt>
    <dgm:pt modelId="{DEE8E627-06C8-4642-9493-F839E03772D1}" type="pres">
      <dgm:prSet presAssocID="{8B50353A-45EA-4C99-8733-A62102412ED7}" presName="horz1" presStyleCnt="0"/>
      <dgm:spPr/>
    </dgm:pt>
    <dgm:pt modelId="{C0BB92C0-CA37-42DA-9AAA-8EA566BEC54F}" type="pres">
      <dgm:prSet presAssocID="{8B50353A-45EA-4C99-8733-A62102412ED7}" presName="tx1" presStyleLbl="revTx" presStyleIdx="1" presStyleCnt="9"/>
      <dgm:spPr/>
    </dgm:pt>
    <dgm:pt modelId="{ACC71EF1-CAE5-46F5-B684-F07C859A1DC3}" type="pres">
      <dgm:prSet presAssocID="{8B50353A-45EA-4C99-8733-A62102412ED7}" presName="vert1" presStyleCnt="0"/>
      <dgm:spPr/>
    </dgm:pt>
    <dgm:pt modelId="{E3FEF13E-3023-439E-9CCD-236A2C205831}" type="pres">
      <dgm:prSet presAssocID="{43654027-876D-4561-8820-571EF05278C3}" presName="thickLine" presStyleLbl="alignNode1" presStyleIdx="2" presStyleCnt="9"/>
      <dgm:spPr/>
    </dgm:pt>
    <dgm:pt modelId="{AE8ADA73-BA07-4886-8916-33F0BB66D598}" type="pres">
      <dgm:prSet presAssocID="{43654027-876D-4561-8820-571EF05278C3}" presName="horz1" presStyleCnt="0"/>
      <dgm:spPr/>
    </dgm:pt>
    <dgm:pt modelId="{B2A8684A-389D-40DE-8852-9C883660B06B}" type="pres">
      <dgm:prSet presAssocID="{43654027-876D-4561-8820-571EF05278C3}" presName="tx1" presStyleLbl="revTx" presStyleIdx="2" presStyleCnt="9"/>
      <dgm:spPr/>
    </dgm:pt>
    <dgm:pt modelId="{57BEEEAF-D253-4E99-8715-C89DABB9FA0F}" type="pres">
      <dgm:prSet presAssocID="{43654027-876D-4561-8820-571EF05278C3}" presName="vert1" presStyleCnt="0"/>
      <dgm:spPr/>
    </dgm:pt>
    <dgm:pt modelId="{069407BA-EAE0-48A2-B3AB-AD5D65A13067}" type="pres">
      <dgm:prSet presAssocID="{22F1215D-181F-4A62-B615-94F1BB6F34ED}" presName="thickLine" presStyleLbl="alignNode1" presStyleIdx="3" presStyleCnt="9"/>
      <dgm:spPr/>
    </dgm:pt>
    <dgm:pt modelId="{C97587EE-89C2-4448-AC91-4EF015BF496E}" type="pres">
      <dgm:prSet presAssocID="{22F1215D-181F-4A62-B615-94F1BB6F34ED}" presName="horz1" presStyleCnt="0"/>
      <dgm:spPr/>
    </dgm:pt>
    <dgm:pt modelId="{20AEC849-4ACC-4E3B-937E-0AB86DE0B4C7}" type="pres">
      <dgm:prSet presAssocID="{22F1215D-181F-4A62-B615-94F1BB6F34ED}" presName="tx1" presStyleLbl="revTx" presStyleIdx="3" presStyleCnt="9"/>
      <dgm:spPr/>
    </dgm:pt>
    <dgm:pt modelId="{65648B79-B959-41DE-A1CC-673D4EC3CD88}" type="pres">
      <dgm:prSet presAssocID="{22F1215D-181F-4A62-B615-94F1BB6F34ED}" presName="vert1" presStyleCnt="0"/>
      <dgm:spPr/>
    </dgm:pt>
    <dgm:pt modelId="{834560A0-5137-4A5B-B6CE-1E785CD6C201}" type="pres">
      <dgm:prSet presAssocID="{B83793EB-EDA7-4160-984B-D35A8A62CE82}" presName="thickLine" presStyleLbl="alignNode1" presStyleIdx="4" presStyleCnt="9"/>
      <dgm:spPr/>
    </dgm:pt>
    <dgm:pt modelId="{3B8AF394-ABE5-460A-A260-4BB532E20661}" type="pres">
      <dgm:prSet presAssocID="{B83793EB-EDA7-4160-984B-D35A8A62CE82}" presName="horz1" presStyleCnt="0"/>
      <dgm:spPr/>
    </dgm:pt>
    <dgm:pt modelId="{17ECBFF9-B002-4E60-869D-BD9E98B6FAD5}" type="pres">
      <dgm:prSet presAssocID="{B83793EB-EDA7-4160-984B-D35A8A62CE82}" presName="tx1" presStyleLbl="revTx" presStyleIdx="4" presStyleCnt="9"/>
      <dgm:spPr/>
    </dgm:pt>
    <dgm:pt modelId="{46454B3B-2C62-4B84-AA4A-BC2E031B8E2B}" type="pres">
      <dgm:prSet presAssocID="{B83793EB-EDA7-4160-984B-D35A8A62CE82}" presName="vert1" presStyleCnt="0"/>
      <dgm:spPr/>
    </dgm:pt>
    <dgm:pt modelId="{BA777CF2-678A-42AB-BDA3-6B8CC7AD6625}" type="pres">
      <dgm:prSet presAssocID="{F5E74324-E372-4F4E-BBDB-D5AC6AE901F1}" presName="thickLine" presStyleLbl="alignNode1" presStyleIdx="5" presStyleCnt="9"/>
      <dgm:spPr/>
    </dgm:pt>
    <dgm:pt modelId="{F8BA91BC-8A0A-4669-89AD-FE1B72D0EF1E}" type="pres">
      <dgm:prSet presAssocID="{F5E74324-E372-4F4E-BBDB-D5AC6AE901F1}" presName="horz1" presStyleCnt="0"/>
      <dgm:spPr/>
    </dgm:pt>
    <dgm:pt modelId="{1D8DCCAB-9F79-4C07-A8E0-36D9ADC9E25F}" type="pres">
      <dgm:prSet presAssocID="{F5E74324-E372-4F4E-BBDB-D5AC6AE901F1}" presName="tx1" presStyleLbl="revTx" presStyleIdx="5" presStyleCnt="9"/>
      <dgm:spPr/>
    </dgm:pt>
    <dgm:pt modelId="{8C21C544-E960-4853-B51D-305E2360A863}" type="pres">
      <dgm:prSet presAssocID="{F5E74324-E372-4F4E-BBDB-D5AC6AE901F1}" presName="vert1" presStyleCnt="0"/>
      <dgm:spPr/>
    </dgm:pt>
    <dgm:pt modelId="{DDA2DC3E-A5E0-4D5E-808E-8111F68C3209}" type="pres">
      <dgm:prSet presAssocID="{49342C80-7478-4A5D-A7E4-3CEFE8D06BD6}" presName="thickLine" presStyleLbl="alignNode1" presStyleIdx="6" presStyleCnt="9"/>
      <dgm:spPr/>
    </dgm:pt>
    <dgm:pt modelId="{46082B0A-7ECA-4D69-901E-AFB3FD5DB5F3}" type="pres">
      <dgm:prSet presAssocID="{49342C80-7478-4A5D-A7E4-3CEFE8D06BD6}" presName="horz1" presStyleCnt="0"/>
      <dgm:spPr/>
    </dgm:pt>
    <dgm:pt modelId="{A901726E-554D-4B5A-9B05-8A115A1DE77C}" type="pres">
      <dgm:prSet presAssocID="{49342C80-7478-4A5D-A7E4-3CEFE8D06BD6}" presName="tx1" presStyleLbl="revTx" presStyleIdx="6" presStyleCnt="9" custLinFactY="1128" custLinFactNeighborX="52549" custLinFactNeighborY="100000"/>
      <dgm:spPr/>
    </dgm:pt>
    <dgm:pt modelId="{EEC64A47-5106-462B-B75C-899EEF3B8ED5}" type="pres">
      <dgm:prSet presAssocID="{49342C80-7478-4A5D-A7E4-3CEFE8D06BD6}" presName="vert1" presStyleCnt="0"/>
      <dgm:spPr/>
    </dgm:pt>
    <dgm:pt modelId="{6579880E-55C7-41B9-AB14-74E640F9CF76}" type="pres">
      <dgm:prSet presAssocID="{04D501E3-BA26-463A-8D0F-E53583CD752C}" presName="thickLine" presStyleLbl="alignNode1" presStyleIdx="7" presStyleCnt="9"/>
      <dgm:spPr/>
    </dgm:pt>
    <dgm:pt modelId="{CAB61C92-A73A-49DD-B781-C0AC6129421F}" type="pres">
      <dgm:prSet presAssocID="{04D501E3-BA26-463A-8D0F-E53583CD752C}" presName="horz1" presStyleCnt="0"/>
      <dgm:spPr/>
    </dgm:pt>
    <dgm:pt modelId="{9F608235-04EB-4608-AAB6-C23887D23DEC}" type="pres">
      <dgm:prSet presAssocID="{04D501E3-BA26-463A-8D0F-E53583CD752C}" presName="tx1" presStyleLbl="revTx" presStyleIdx="7" presStyleCnt="9" custLinFactY="-2995" custLinFactNeighborY="-100000"/>
      <dgm:spPr/>
    </dgm:pt>
    <dgm:pt modelId="{94162B28-1452-4B00-A631-4063B061E12B}" type="pres">
      <dgm:prSet presAssocID="{04D501E3-BA26-463A-8D0F-E53583CD752C}" presName="vert1" presStyleCnt="0"/>
      <dgm:spPr/>
    </dgm:pt>
    <dgm:pt modelId="{2A4167D6-C465-46D9-BFDE-E30D37D812FF}" type="pres">
      <dgm:prSet presAssocID="{0E1E65B6-6D6B-4A9A-A16E-1D7A2CEA17E7}" presName="thickLine" presStyleLbl="alignNode1" presStyleIdx="8" presStyleCnt="9"/>
      <dgm:spPr/>
    </dgm:pt>
    <dgm:pt modelId="{17E1F1B5-9CEE-4F22-A0CE-83B0C8648CD2}" type="pres">
      <dgm:prSet presAssocID="{0E1E65B6-6D6B-4A9A-A16E-1D7A2CEA17E7}" presName="horz1" presStyleCnt="0"/>
      <dgm:spPr/>
    </dgm:pt>
    <dgm:pt modelId="{F58267EE-FA90-46E7-88B2-81EF96DAFBF5}" type="pres">
      <dgm:prSet presAssocID="{0E1E65B6-6D6B-4A9A-A16E-1D7A2CEA17E7}" presName="tx1" presStyleLbl="revTx" presStyleIdx="8" presStyleCnt="9"/>
      <dgm:spPr/>
    </dgm:pt>
    <dgm:pt modelId="{72CDD16A-CF9B-4E2E-907C-49011E382C18}" type="pres">
      <dgm:prSet presAssocID="{0E1E65B6-6D6B-4A9A-A16E-1D7A2CEA17E7}" presName="vert1" presStyleCnt="0"/>
      <dgm:spPr/>
    </dgm:pt>
  </dgm:ptLst>
  <dgm:cxnLst>
    <dgm:cxn modelId="{B9CC9E27-DD47-4E27-95A0-C95309976F74}" srcId="{F409C3B5-9AFA-4545-A37C-FA682F91DB4A}" destId="{2C3878CD-31CE-4CB0-8A11-0A6BD2B81D16}" srcOrd="0" destOrd="0" parTransId="{11ECE5C5-966E-4B4A-852F-ED9A3525DC17}" sibTransId="{1C7F2662-4326-4768-BCB4-D8CCAEE6DE13}"/>
    <dgm:cxn modelId="{DC833D2D-0D38-44D3-8BA1-85EA2CE38094}" srcId="{F409C3B5-9AFA-4545-A37C-FA682F91DB4A}" destId="{8B50353A-45EA-4C99-8733-A62102412ED7}" srcOrd="1" destOrd="0" parTransId="{6699B704-0773-4FA0-991F-C06592379A26}" sibTransId="{582DB399-68BF-4089-8041-80273F9A5FC2}"/>
    <dgm:cxn modelId="{B047AF3D-7639-4931-8DE6-DE7797E99E10}" srcId="{F409C3B5-9AFA-4545-A37C-FA682F91DB4A}" destId="{0E1E65B6-6D6B-4A9A-A16E-1D7A2CEA17E7}" srcOrd="8" destOrd="0" parTransId="{1CE76DE5-F5BB-4E86-8399-9AAA33DDC673}" sibTransId="{0BAF5A27-630D-4A4E-9F05-6D89FFFEE083}"/>
    <dgm:cxn modelId="{88454A5C-6670-4B62-BD5E-1C6AE6225BF7}" srcId="{F409C3B5-9AFA-4545-A37C-FA682F91DB4A}" destId="{04D501E3-BA26-463A-8D0F-E53583CD752C}" srcOrd="7" destOrd="0" parTransId="{2D82FE8A-9EEE-4158-A4A0-2F3DC11F804F}" sibTransId="{63C17F5D-08CC-431C-A74F-52FAB2D3873F}"/>
    <dgm:cxn modelId="{0F1F0265-F7EF-47D0-97C1-81BFF5B94FFA}" srcId="{F409C3B5-9AFA-4545-A37C-FA682F91DB4A}" destId="{F5E74324-E372-4F4E-BBDB-D5AC6AE901F1}" srcOrd="5" destOrd="0" parTransId="{6148EB44-0039-4863-9E66-F70A8E391B47}" sibTransId="{CC8341C9-8B34-4ED6-B95C-2156A0363355}"/>
    <dgm:cxn modelId="{0447E24B-1639-46DE-843B-0A1259981623}" type="presOf" srcId="{22F1215D-181F-4A62-B615-94F1BB6F34ED}" destId="{20AEC849-4ACC-4E3B-937E-0AB86DE0B4C7}" srcOrd="0" destOrd="0" presId="urn:microsoft.com/office/officeart/2008/layout/LinedList"/>
    <dgm:cxn modelId="{9825534E-959F-40AD-B2D6-257B79067374}" srcId="{F409C3B5-9AFA-4545-A37C-FA682F91DB4A}" destId="{49342C80-7478-4A5D-A7E4-3CEFE8D06BD6}" srcOrd="6" destOrd="0" parTransId="{6F8A7A08-B059-4CAD-BF42-71142C9DBE26}" sibTransId="{049508CA-6AD8-41D8-8EEE-111300E2B17E}"/>
    <dgm:cxn modelId="{BB623577-DA26-47AB-A0C1-A1662D9F0189}" srcId="{F409C3B5-9AFA-4545-A37C-FA682F91DB4A}" destId="{22F1215D-181F-4A62-B615-94F1BB6F34ED}" srcOrd="3" destOrd="0" parTransId="{1BDFB274-1DCC-49C5-8B9D-28C7C3CAE515}" sibTransId="{CCC7F498-EAA1-4B36-B37F-1EB0885960EB}"/>
    <dgm:cxn modelId="{B8324F58-550E-4BFE-B800-398324415221}" type="presOf" srcId="{43654027-876D-4561-8820-571EF05278C3}" destId="{B2A8684A-389D-40DE-8852-9C883660B06B}" srcOrd="0" destOrd="0" presId="urn:microsoft.com/office/officeart/2008/layout/LinedList"/>
    <dgm:cxn modelId="{7B6DA759-7709-4B2D-A96C-F50448627FA0}" type="presOf" srcId="{0E1E65B6-6D6B-4A9A-A16E-1D7A2CEA17E7}" destId="{F58267EE-FA90-46E7-88B2-81EF96DAFBF5}" srcOrd="0" destOrd="0" presId="urn:microsoft.com/office/officeart/2008/layout/LinedList"/>
    <dgm:cxn modelId="{0325C18C-87C2-4B81-9EE5-7C6F25CB8A29}" type="presOf" srcId="{2C3878CD-31CE-4CB0-8A11-0A6BD2B81D16}" destId="{0D368964-D8C0-45AE-9BBE-A0EC23395191}" srcOrd="0" destOrd="0" presId="urn:microsoft.com/office/officeart/2008/layout/LinedList"/>
    <dgm:cxn modelId="{5EA9639B-E4DF-4DDF-886D-CE61DFBAE98F}" srcId="{F409C3B5-9AFA-4545-A37C-FA682F91DB4A}" destId="{43654027-876D-4561-8820-571EF05278C3}" srcOrd="2" destOrd="0" parTransId="{3036C3C3-6B0B-4E43-969E-897267DD3BFE}" sibTransId="{8E770B5A-2953-4DD5-AD8A-A1F5BBBE7CC3}"/>
    <dgm:cxn modelId="{1312259D-8350-4617-9B1E-8F16B0D54B20}" type="presOf" srcId="{8B50353A-45EA-4C99-8733-A62102412ED7}" destId="{C0BB92C0-CA37-42DA-9AAA-8EA566BEC54F}" srcOrd="0" destOrd="0" presId="urn:microsoft.com/office/officeart/2008/layout/LinedList"/>
    <dgm:cxn modelId="{4B16DEB8-7CB3-4CF2-AFD5-9D8ECDA83DF5}" type="presOf" srcId="{49342C80-7478-4A5D-A7E4-3CEFE8D06BD6}" destId="{A901726E-554D-4B5A-9B05-8A115A1DE77C}" srcOrd="0" destOrd="0" presId="urn:microsoft.com/office/officeart/2008/layout/LinedList"/>
    <dgm:cxn modelId="{B5596FBE-8850-4105-8CA9-FE256A286E96}" type="presOf" srcId="{F5E74324-E372-4F4E-BBDB-D5AC6AE901F1}" destId="{1D8DCCAB-9F79-4C07-A8E0-36D9ADC9E25F}" srcOrd="0" destOrd="0" presId="urn:microsoft.com/office/officeart/2008/layout/LinedList"/>
    <dgm:cxn modelId="{7EE1ACCF-4F4C-4A9A-9C2A-4031FE055391}" type="presOf" srcId="{F409C3B5-9AFA-4545-A37C-FA682F91DB4A}" destId="{9257FCE7-8C5E-41A1-A1B2-64DE8E83BB7A}" srcOrd="0" destOrd="0" presId="urn:microsoft.com/office/officeart/2008/layout/LinedList"/>
    <dgm:cxn modelId="{A0E4C6D6-E625-4639-A2B8-12E1045095AF}" type="presOf" srcId="{04D501E3-BA26-463A-8D0F-E53583CD752C}" destId="{9F608235-04EB-4608-AAB6-C23887D23DEC}" srcOrd="0" destOrd="0" presId="urn:microsoft.com/office/officeart/2008/layout/LinedList"/>
    <dgm:cxn modelId="{64217ADA-F4DA-454D-94FD-81429B6610EA}" srcId="{F409C3B5-9AFA-4545-A37C-FA682F91DB4A}" destId="{B83793EB-EDA7-4160-984B-D35A8A62CE82}" srcOrd="4" destOrd="0" parTransId="{420D4658-A270-4CD8-8931-95973F8789D9}" sibTransId="{1399274A-3C6D-44BB-9989-178499C230B0}"/>
    <dgm:cxn modelId="{9DBC89EC-956B-4A1E-9BC4-FDBBDABBE22D}" type="presOf" srcId="{B83793EB-EDA7-4160-984B-D35A8A62CE82}" destId="{17ECBFF9-B002-4E60-869D-BD9E98B6FAD5}" srcOrd="0" destOrd="0" presId="urn:microsoft.com/office/officeart/2008/layout/LinedList"/>
    <dgm:cxn modelId="{1EA166CF-17EC-44C2-96DB-048173D141CA}" type="presParOf" srcId="{9257FCE7-8C5E-41A1-A1B2-64DE8E83BB7A}" destId="{64C140FE-E960-4F46-8E52-F95529B9F83A}" srcOrd="0" destOrd="0" presId="urn:microsoft.com/office/officeart/2008/layout/LinedList"/>
    <dgm:cxn modelId="{079B48C0-6D58-4428-BF66-DB3B8401BEF9}" type="presParOf" srcId="{9257FCE7-8C5E-41A1-A1B2-64DE8E83BB7A}" destId="{7484D37D-05D9-433C-AD06-27954B086D9B}" srcOrd="1" destOrd="0" presId="urn:microsoft.com/office/officeart/2008/layout/LinedList"/>
    <dgm:cxn modelId="{8EFA75BA-27ED-43BA-A692-E4AAFB075C4C}" type="presParOf" srcId="{7484D37D-05D9-433C-AD06-27954B086D9B}" destId="{0D368964-D8C0-45AE-9BBE-A0EC23395191}" srcOrd="0" destOrd="0" presId="urn:microsoft.com/office/officeart/2008/layout/LinedList"/>
    <dgm:cxn modelId="{61A24EAC-037C-4D89-B225-959E3E9BDE31}" type="presParOf" srcId="{7484D37D-05D9-433C-AD06-27954B086D9B}" destId="{A5CDD016-E179-4F2C-9586-A491A2F654B3}" srcOrd="1" destOrd="0" presId="urn:microsoft.com/office/officeart/2008/layout/LinedList"/>
    <dgm:cxn modelId="{EAFA0895-A384-42B1-8B98-6A1E3693DF1A}" type="presParOf" srcId="{9257FCE7-8C5E-41A1-A1B2-64DE8E83BB7A}" destId="{22FFEA17-9161-4B2D-9D5E-5BCA9F55970F}" srcOrd="2" destOrd="0" presId="urn:microsoft.com/office/officeart/2008/layout/LinedList"/>
    <dgm:cxn modelId="{8AAD354E-9729-49EA-AD28-8CF226DD69AA}" type="presParOf" srcId="{9257FCE7-8C5E-41A1-A1B2-64DE8E83BB7A}" destId="{DEE8E627-06C8-4642-9493-F839E03772D1}" srcOrd="3" destOrd="0" presId="urn:microsoft.com/office/officeart/2008/layout/LinedList"/>
    <dgm:cxn modelId="{315E5FE5-2254-483F-A45D-E5B68C95F289}" type="presParOf" srcId="{DEE8E627-06C8-4642-9493-F839E03772D1}" destId="{C0BB92C0-CA37-42DA-9AAA-8EA566BEC54F}" srcOrd="0" destOrd="0" presId="urn:microsoft.com/office/officeart/2008/layout/LinedList"/>
    <dgm:cxn modelId="{12FF63A9-1516-47CA-99A3-DE80B5962FF3}" type="presParOf" srcId="{DEE8E627-06C8-4642-9493-F839E03772D1}" destId="{ACC71EF1-CAE5-46F5-B684-F07C859A1DC3}" srcOrd="1" destOrd="0" presId="urn:microsoft.com/office/officeart/2008/layout/LinedList"/>
    <dgm:cxn modelId="{968D5FDE-C2DF-4FF0-8A32-8974F7EE6F21}" type="presParOf" srcId="{9257FCE7-8C5E-41A1-A1B2-64DE8E83BB7A}" destId="{E3FEF13E-3023-439E-9CCD-236A2C205831}" srcOrd="4" destOrd="0" presId="urn:microsoft.com/office/officeart/2008/layout/LinedList"/>
    <dgm:cxn modelId="{CCF200ED-F548-4810-B42A-C1B84704F51B}" type="presParOf" srcId="{9257FCE7-8C5E-41A1-A1B2-64DE8E83BB7A}" destId="{AE8ADA73-BA07-4886-8916-33F0BB66D598}" srcOrd="5" destOrd="0" presId="urn:microsoft.com/office/officeart/2008/layout/LinedList"/>
    <dgm:cxn modelId="{F03C683A-1711-4F84-A520-F236AF40A87D}" type="presParOf" srcId="{AE8ADA73-BA07-4886-8916-33F0BB66D598}" destId="{B2A8684A-389D-40DE-8852-9C883660B06B}" srcOrd="0" destOrd="0" presId="urn:microsoft.com/office/officeart/2008/layout/LinedList"/>
    <dgm:cxn modelId="{78F32495-B7F5-4A62-8516-21AEF4CF9276}" type="presParOf" srcId="{AE8ADA73-BA07-4886-8916-33F0BB66D598}" destId="{57BEEEAF-D253-4E99-8715-C89DABB9FA0F}" srcOrd="1" destOrd="0" presId="urn:microsoft.com/office/officeart/2008/layout/LinedList"/>
    <dgm:cxn modelId="{4F1D54A1-658F-40C3-A846-33C3214F2A20}" type="presParOf" srcId="{9257FCE7-8C5E-41A1-A1B2-64DE8E83BB7A}" destId="{069407BA-EAE0-48A2-B3AB-AD5D65A13067}" srcOrd="6" destOrd="0" presId="urn:microsoft.com/office/officeart/2008/layout/LinedList"/>
    <dgm:cxn modelId="{C5851628-11F9-4667-B6F1-F8BDD248FF9B}" type="presParOf" srcId="{9257FCE7-8C5E-41A1-A1B2-64DE8E83BB7A}" destId="{C97587EE-89C2-4448-AC91-4EF015BF496E}" srcOrd="7" destOrd="0" presId="urn:microsoft.com/office/officeart/2008/layout/LinedList"/>
    <dgm:cxn modelId="{535A90A5-6890-4250-A11C-DFAB556D503F}" type="presParOf" srcId="{C97587EE-89C2-4448-AC91-4EF015BF496E}" destId="{20AEC849-4ACC-4E3B-937E-0AB86DE0B4C7}" srcOrd="0" destOrd="0" presId="urn:microsoft.com/office/officeart/2008/layout/LinedList"/>
    <dgm:cxn modelId="{FE367F78-3987-4400-A073-6ADCAA14D72C}" type="presParOf" srcId="{C97587EE-89C2-4448-AC91-4EF015BF496E}" destId="{65648B79-B959-41DE-A1CC-673D4EC3CD88}" srcOrd="1" destOrd="0" presId="urn:microsoft.com/office/officeart/2008/layout/LinedList"/>
    <dgm:cxn modelId="{9B89C920-4B73-4F04-A55B-976EE563AB7F}" type="presParOf" srcId="{9257FCE7-8C5E-41A1-A1B2-64DE8E83BB7A}" destId="{834560A0-5137-4A5B-B6CE-1E785CD6C201}" srcOrd="8" destOrd="0" presId="urn:microsoft.com/office/officeart/2008/layout/LinedList"/>
    <dgm:cxn modelId="{344EE7A7-9365-4D67-B5A6-3485AC1807A0}" type="presParOf" srcId="{9257FCE7-8C5E-41A1-A1B2-64DE8E83BB7A}" destId="{3B8AF394-ABE5-460A-A260-4BB532E20661}" srcOrd="9" destOrd="0" presId="urn:microsoft.com/office/officeart/2008/layout/LinedList"/>
    <dgm:cxn modelId="{CF040C22-5254-4711-9116-06CD0BFEB0B0}" type="presParOf" srcId="{3B8AF394-ABE5-460A-A260-4BB532E20661}" destId="{17ECBFF9-B002-4E60-869D-BD9E98B6FAD5}" srcOrd="0" destOrd="0" presId="urn:microsoft.com/office/officeart/2008/layout/LinedList"/>
    <dgm:cxn modelId="{0FED5E05-DF0B-4055-928D-6FB1A3519C64}" type="presParOf" srcId="{3B8AF394-ABE5-460A-A260-4BB532E20661}" destId="{46454B3B-2C62-4B84-AA4A-BC2E031B8E2B}" srcOrd="1" destOrd="0" presId="urn:microsoft.com/office/officeart/2008/layout/LinedList"/>
    <dgm:cxn modelId="{C82727A4-C6F1-40C8-8796-BFB95906A34F}" type="presParOf" srcId="{9257FCE7-8C5E-41A1-A1B2-64DE8E83BB7A}" destId="{BA777CF2-678A-42AB-BDA3-6B8CC7AD6625}" srcOrd="10" destOrd="0" presId="urn:microsoft.com/office/officeart/2008/layout/LinedList"/>
    <dgm:cxn modelId="{3CF24B2C-36C2-4C5C-BB7D-CE2DED6532FB}" type="presParOf" srcId="{9257FCE7-8C5E-41A1-A1B2-64DE8E83BB7A}" destId="{F8BA91BC-8A0A-4669-89AD-FE1B72D0EF1E}" srcOrd="11" destOrd="0" presId="urn:microsoft.com/office/officeart/2008/layout/LinedList"/>
    <dgm:cxn modelId="{15E9D199-5619-4EBB-B978-D1650E9FB129}" type="presParOf" srcId="{F8BA91BC-8A0A-4669-89AD-FE1B72D0EF1E}" destId="{1D8DCCAB-9F79-4C07-A8E0-36D9ADC9E25F}" srcOrd="0" destOrd="0" presId="urn:microsoft.com/office/officeart/2008/layout/LinedList"/>
    <dgm:cxn modelId="{C9DC74C8-A381-4876-A806-51A70073C631}" type="presParOf" srcId="{F8BA91BC-8A0A-4669-89AD-FE1B72D0EF1E}" destId="{8C21C544-E960-4853-B51D-305E2360A863}" srcOrd="1" destOrd="0" presId="urn:microsoft.com/office/officeart/2008/layout/LinedList"/>
    <dgm:cxn modelId="{BEF6406A-1DA7-4A93-B5FF-8EF9DFFFCE8B}" type="presParOf" srcId="{9257FCE7-8C5E-41A1-A1B2-64DE8E83BB7A}" destId="{DDA2DC3E-A5E0-4D5E-808E-8111F68C3209}" srcOrd="12" destOrd="0" presId="urn:microsoft.com/office/officeart/2008/layout/LinedList"/>
    <dgm:cxn modelId="{14D461FF-98FD-4541-8C8B-F625CAA9ED99}" type="presParOf" srcId="{9257FCE7-8C5E-41A1-A1B2-64DE8E83BB7A}" destId="{46082B0A-7ECA-4D69-901E-AFB3FD5DB5F3}" srcOrd="13" destOrd="0" presId="urn:microsoft.com/office/officeart/2008/layout/LinedList"/>
    <dgm:cxn modelId="{3F575DC4-1E14-43BE-81D1-683F87356B06}" type="presParOf" srcId="{46082B0A-7ECA-4D69-901E-AFB3FD5DB5F3}" destId="{A901726E-554D-4B5A-9B05-8A115A1DE77C}" srcOrd="0" destOrd="0" presId="urn:microsoft.com/office/officeart/2008/layout/LinedList"/>
    <dgm:cxn modelId="{380AAD5C-52A7-498D-893A-55F173695884}" type="presParOf" srcId="{46082B0A-7ECA-4D69-901E-AFB3FD5DB5F3}" destId="{EEC64A47-5106-462B-B75C-899EEF3B8ED5}" srcOrd="1" destOrd="0" presId="urn:microsoft.com/office/officeart/2008/layout/LinedList"/>
    <dgm:cxn modelId="{35CE40AF-1126-4FB5-A0C6-3A0791301211}" type="presParOf" srcId="{9257FCE7-8C5E-41A1-A1B2-64DE8E83BB7A}" destId="{6579880E-55C7-41B9-AB14-74E640F9CF76}" srcOrd="14" destOrd="0" presId="urn:microsoft.com/office/officeart/2008/layout/LinedList"/>
    <dgm:cxn modelId="{8D5C5A87-3B84-4F2D-A581-D3FCAB5D3D08}" type="presParOf" srcId="{9257FCE7-8C5E-41A1-A1B2-64DE8E83BB7A}" destId="{CAB61C92-A73A-49DD-B781-C0AC6129421F}" srcOrd="15" destOrd="0" presId="urn:microsoft.com/office/officeart/2008/layout/LinedList"/>
    <dgm:cxn modelId="{33BF1308-8432-40CB-A04A-3C433F6BD744}" type="presParOf" srcId="{CAB61C92-A73A-49DD-B781-C0AC6129421F}" destId="{9F608235-04EB-4608-AAB6-C23887D23DEC}" srcOrd="0" destOrd="0" presId="urn:microsoft.com/office/officeart/2008/layout/LinedList"/>
    <dgm:cxn modelId="{41D8FD1A-3EF1-45D8-B455-41ADDB0817F7}" type="presParOf" srcId="{CAB61C92-A73A-49DD-B781-C0AC6129421F}" destId="{94162B28-1452-4B00-A631-4063B061E12B}" srcOrd="1" destOrd="0" presId="urn:microsoft.com/office/officeart/2008/layout/LinedList"/>
    <dgm:cxn modelId="{FE4F0142-2DCD-4CCA-BE8A-32B4B6014297}" type="presParOf" srcId="{9257FCE7-8C5E-41A1-A1B2-64DE8E83BB7A}" destId="{2A4167D6-C465-46D9-BFDE-E30D37D812FF}" srcOrd="16" destOrd="0" presId="urn:microsoft.com/office/officeart/2008/layout/LinedList"/>
    <dgm:cxn modelId="{51460C26-3F72-4032-B24A-597ACF758C24}" type="presParOf" srcId="{9257FCE7-8C5E-41A1-A1B2-64DE8E83BB7A}" destId="{17E1F1B5-9CEE-4F22-A0CE-83B0C8648CD2}" srcOrd="17" destOrd="0" presId="urn:microsoft.com/office/officeart/2008/layout/LinedList"/>
    <dgm:cxn modelId="{C12B3309-BB60-48F5-B907-72CAC3F1615A}" type="presParOf" srcId="{17E1F1B5-9CEE-4F22-A0CE-83B0C8648CD2}" destId="{F58267EE-FA90-46E7-88B2-81EF96DAFBF5}" srcOrd="0" destOrd="0" presId="urn:microsoft.com/office/officeart/2008/layout/LinedList"/>
    <dgm:cxn modelId="{1EE12B54-717F-4D1E-A6B8-558ACDA4BA1D}" type="presParOf" srcId="{17E1F1B5-9CEE-4F22-A0CE-83B0C8648CD2}" destId="{72CDD16A-CF9B-4E2E-907C-49011E382C1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B89A51-7439-4C9A-9B41-59696663155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2038D73-7772-48EE-820A-8A3FC5B4BAEF}">
      <dgm:prSet phldrT="[Text]"/>
      <dgm:spPr>
        <a:solidFill>
          <a:schemeClr val="tx2">
            <a:lumMod val="90000"/>
            <a:lumOff val="10000"/>
          </a:schemeClr>
        </a:solidFill>
      </dgm:spPr>
      <dgm:t>
        <a:bodyPr/>
        <a:lstStyle/>
        <a:p>
          <a:r>
            <a:rPr lang="en-US" dirty="0">
              <a:solidFill>
                <a:schemeClr val="bg1"/>
              </a:solidFill>
            </a:rPr>
            <a:t>CMS Web Interface Random Sample</a:t>
          </a:r>
        </a:p>
        <a:p>
          <a:r>
            <a:rPr lang="en-US" dirty="0">
              <a:solidFill>
                <a:schemeClr val="bg1"/>
              </a:solidFill>
            </a:rPr>
            <a:t>(Last Year)</a:t>
          </a:r>
        </a:p>
      </dgm:t>
    </dgm:pt>
    <dgm:pt modelId="{98EB72FA-0B29-4DAD-8CFE-E38E3D9FC07D}" type="parTrans" cxnId="{0D72A864-B018-4F70-828B-96DB70EB86D0}">
      <dgm:prSet/>
      <dgm:spPr/>
      <dgm:t>
        <a:bodyPr/>
        <a:lstStyle/>
        <a:p>
          <a:endParaRPr lang="en-US"/>
        </a:p>
      </dgm:t>
    </dgm:pt>
    <dgm:pt modelId="{C1837686-6F73-49D1-8D82-D8E192778E05}" type="sibTrans" cxnId="{0D72A864-B018-4F70-828B-96DB70EB86D0}">
      <dgm:prSet/>
      <dgm:spPr/>
      <dgm:t>
        <a:bodyPr/>
        <a:lstStyle/>
        <a:p>
          <a:endParaRPr lang="en-US"/>
        </a:p>
      </dgm:t>
    </dgm:pt>
    <dgm:pt modelId="{1EC0DD5F-38C3-48A5-BE97-EE4489029D54}">
      <dgm:prSet phldrT="[Text]" custT="1"/>
      <dgm:spPr/>
      <dgm:t>
        <a:bodyPr/>
        <a:lstStyle/>
        <a:p>
          <a:pPr marL="0" lvl="0" indent="0" algn="ctr" defTabSz="622300">
            <a:lnSpc>
              <a:spcPct val="90000"/>
            </a:lnSpc>
            <a:spcBef>
              <a:spcPct val="0"/>
            </a:spcBef>
            <a:spcAft>
              <a:spcPct val="35000"/>
            </a:spcAft>
            <a:buNone/>
          </a:pPr>
          <a:r>
            <a:rPr lang="en-US" sz="1400" kern="1200">
              <a:latin typeface="Tw Cen MT"/>
              <a:ea typeface="+mn-ea"/>
              <a:cs typeface="+mn-cs"/>
            </a:rPr>
            <a:t>10 CMS Web Interface quality measures </a:t>
          </a:r>
          <a:endParaRPr lang="en-US" sz="1400" kern="1200" dirty="0">
            <a:latin typeface="Tw Cen MT"/>
            <a:ea typeface="+mn-ea"/>
            <a:cs typeface="+mn-cs"/>
          </a:endParaRPr>
        </a:p>
      </dgm:t>
    </dgm:pt>
    <dgm:pt modelId="{C4457694-8369-41FC-8544-0275271CCC1E}" type="parTrans" cxnId="{1600590D-2817-4EF2-A031-7D09291B085C}">
      <dgm:prSet/>
      <dgm:spPr/>
      <dgm:t>
        <a:bodyPr/>
        <a:lstStyle/>
        <a:p>
          <a:endParaRPr lang="en-US"/>
        </a:p>
      </dgm:t>
    </dgm:pt>
    <dgm:pt modelId="{AECCEB1B-A3AA-43A2-BC3A-2561D8265780}" type="sibTrans" cxnId="{1600590D-2817-4EF2-A031-7D09291B085C}">
      <dgm:prSet/>
      <dgm:spPr/>
      <dgm:t>
        <a:bodyPr/>
        <a:lstStyle/>
        <a:p>
          <a:endParaRPr lang="en-US"/>
        </a:p>
      </dgm:t>
    </dgm:pt>
    <dgm:pt modelId="{AFC3F0B8-4DA8-4746-9A38-421B903556E2}">
      <dgm:prSet phldrT="[Text]" custT="1"/>
      <dgm:spPr/>
      <dgm:t>
        <a:bodyPr/>
        <a:lstStyle/>
        <a:p>
          <a:pPr marL="0" lvl="0" indent="0" algn="ctr" defTabSz="622300">
            <a:lnSpc>
              <a:spcPct val="90000"/>
            </a:lnSpc>
            <a:spcBef>
              <a:spcPct val="0"/>
            </a:spcBef>
            <a:spcAft>
              <a:spcPct val="35000"/>
            </a:spcAft>
            <a:buNone/>
          </a:pPr>
          <a:r>
            <a:rPr lang="en-US" sz="1400" kern="1200">
              <a:latin typeface="Tw Cen MT"/>
              <a:ea typeface="+mn-ea"/>
              <a:cs typeface="+mn-cs"/>
            </a:rPr>
            <a:t>Random Sample (Medicare only)</a:t>
          </a:r>
          <a:endParaRPr lang="en-US" sz="1400" kern="1200" dirty="0">
            <a:latin typeface="Tw Cen MT"/>
            <a:ea typeface="+mn-ea"/>
            <a:cs typeface="+mn-cs"/>
          </a:endParaRPr>
        </a:p>
      </dgm:t>
    </dgm:pt>
    <dgm:pt modelId="{17C89C36-316B-49C1-94EE-D3212A82DF26}" type="parTrans" cxnId="{3F9CCEBC-9654-4249-9EF6-6A881A567AB8}">
      <dgm:prSet/>
      <dgm:spPr/>
      <dgm:t>
        <a:bodyPr/>
        <a:lstStyle/>
        <a:p>
          <a:endParaRPr lang="en-US"/>
        </a:p>
      </dgm:t>
    </dgm:pt>
    <dgm:pt modelId="{56C4E17C-4F40-47E9-A96A-2039E8701EC4}" type="sibTrans" cxnId="{3F9CCEBC-9654-4249-9EF6-6A881A567AB8}">
      <dgm:prSet/>
      <dgm:spPr/>
      <dgm:t>
        <a:bodyPr/>
        <a:lstStyle/>
        <a:p>
          <a:endParaRPr lang="en-US"/>
        </a:p>
      </dgm:t>
    </dgm:pt>
    <dgm:pt modelId="{C504BFAF-A6F9-487C-BD96-C2BA73FFC67C}">
      <dgm:prSet phldrT="[Text]"/>
      <dgm:spPr>
        <a:solidFill>
          <a:schemeClr val="tx2">
            <a:lumMod val="90000"/>
            <a:lumOff val="10000"/>
          </a:schemeClr>
        </a:solidFill>
      </dgm:spPr>
      <dgm:t>
        <a:bodyPr/>
        <a:lstStyle/>
        <a:p>
          <a:r>
            <a:rPr lang="en-US" dirty="0"/>
            <a:t> </a:t>
          </a:r>
          <a:r>
            <a:rPr lang="en-US" dirty="0">
              <a:solidFill>
                <a:schemeClr val="bg1"/>
              </a:solidFill>
            </a:rPr>
            <a:t>MIPS </a:t>
          </a:r>
          <a:r>
            <a:rPr lang="en-US" dirty="0" err="1">
              <a:solidFill>
                <a:schemeClr val="bg1"/>
              </a:solidFill>
            </a:rPr>
            <a:t>eCQM</a:t>
          </a:r>
          <a:r>
            <a:rPr lang="en-US" dirty="0">
              <a:solidFill>
                <a:schemeClr val="bg1"/>
              </a:solidFill>
            </a:rPr>
            <a:t>/CQM</a:t>
          </a:r>
        </a:p>
      </dgm:t>
    </dgm:pt>
    <dgm:pt modelId="{804171E4-60B1-4993-90BF-DCC494DA58CD}" type="parTrans" cxnId="{5965B684-0508-4EA3-900D-61019D6FF90B}">
      <dgm:prSet/>
      <dgm:spPr/>
      <dgm:t>
        <a:bodyPr/>
        <a:lstStyle/>
        <a:p>
          <a:endParaRPr lang="en-US"/>
        </a:p>
      </dgm:t>
    </dgm:pt>
    <dgm:pt modelId="{4263E712-7CD6-4414-99E8-E4BD06FF5B39}" type="sibTrans" cxnId="{5965B684-0508-4EA3-900D-61019D6FF90B}">
      <dgm:prSet/>
      <dgm:spPr/>
      <dgm:t>
        <a:bodyPr/>
        <a:lstStyle/>
        <a:p>
          <a:endParaRPr lang="en-US"/>
        </a:p>
      </dgm:t>
    </dgm:pt>
    <dgm:pt modelId="{ABDCAA6D-25A8-4C2D-8E20-49B4B5B0B36F}">
      <dgm:prSet phldrT="[Text]" custT="1"/>
      <dgm:spPr/>
      <dgm:t>
        <a:bodyPr/>
        <a:lstStyle/>
        <a:p>
          <a:r>
            <a:rPr lang="en-US" sz="1400" kern="1200" dirty="0">
              <a:latin typeface="Tw Cen MT"/>
              <a:ea typeface="+mn-ea"/>
              <a:cs typeface="+mn-cs"/>
            </a:rPr>
            <a:t>3 </a:t>
          </a:r>
          <a:r>
            <a:rPr lang="en-US" sz="1400" kern="1200" dirty="0" err="1">
              <a:latin typeface="Tw Cen MT"/>
              <a:ea typeface="+mn-ea"/>
              <a:cs typeface="+mn-cs"/>
            </a:rPr>
            <a:t>eCQM</a:t>
          </a:r>
          <a:r>
            <a:rPr lang="en-US" sz="1400" kern="1200" dirty="0">
              <a:latin typeface="Tw Cen MT"/>
              <a:ea typeface="+mn-ea"/>
              <a:cs typeface="+mn-cs"/>
            </a:rPr>
            <a:t> or MIPS CQM quality measures</a:t>
          </a:r>
        </a:p>
      </dgm:t>
    </dgm:pt>
    <dgm:pt modelId="{BEACFD96-5F91-4BDF-B8C1-E73939426663}" type="parTrans" cxnId="{4C19B7E7-BB76-4E99-895C-AAAAB6174FEA}">
      <dgm:prSet/>
      <dgm:spPr/>
      <dgm:t>
        <a:bodyPr/>
        <a:lstStyle/>
        <a:p>
          <a:endParaRPr lang="en-US"/>
        </a:p>
      </dgm:t>
    </dgm:pt>
    <dgm:pt modelId="{FDE661F7-D0A4-4152-814A-ABDA824782E2}" type="sibTrans" cxnId="{4C19B7E7-BB76-4E99-895C-AAAAB6174FEA}">
      <dgm:prSet/>
      <dgm:spPr/>
      <dgm:t>
        <a:bodyPr/>
        <a:lstStyle/>
        <a:p>
          <a:endParaRPr lang="en-US"/>
        </a:p>
      </dgm:t>
    </dgm:pt>
    <dgm:pt modelId="{3B5E2566-6383-4036-9249-E810CD7B2C48}">
      <dgm:prSet phldrT="[Text]" custT="1"/>
      <dgm:spPr/>
      <dgm:t>
        <a:bodyPr spcFirstLastPara="0" vert="horz" wrap="square" lIns="35560" tIns="26670" rIns="35560" bIns="26670" numCol="1" spcCol="1270" anchor="ctr" anchorCtr="0"/>
        <a:lstStyle/>
        <a:p>
          <a:r>
            <a:rPr lang="en-US" sz="1200" u="none" dirty="0"/>
            <a:t>75% data completeness of 100% of all eligible patients (Medicare and non-Medicare)</a:t>
          </a:r>
        </a:p>
      </dgm:t>
    </dgm:pt>
    <dgm:pt modelId="{0856BA5A-0456-4442-84DA-B584EE4E25B9}" type="sibTrans" cxnId="{2811521C-D602-4020-978E-DBD10D09A776}">
      <dgm:prSet/>
      <dgm:spPr/>
      <dgm:t>
        <a:bodyPr/>
        <a:lstStyle/>
        <a:p>
          <a:endParaRPr lang="en-US"/>
        </a:p>
      </dgm:t>
    </dgm:pt>
    <dgm:pt modelId="{3404EF2A-73C7-4FB5-82EB-8BD948F6881B}" type="parTrans" cxnId="{2811521C-D602-4020-978E-DBD10D09A776}">
      <dgm:prSet/>
      <dgm:spPr/>
      <dgm:t>
        <a:bodyPr/>
        <a:lstStyle/>
        <a:p>
          <a:endParaRPr lang="en-US"/>
        </a:p>
      </dgm:t>
    </dgm:pt>
    <dgm:pt modelId="{89256DE3-A849-432C-BCDF-5FCEC2715676}">
      <dgm:prSet phldrT="[Text]" custT="1"/>
      <dgm:spPr/>
      <dgm:t>
        <a:bodyPr/>
        <a:lstStyle/>
        <a:p>
          <a:pPr marL="0" lvl="0" indent="0" algn="ctr" defTabSz="622300">
            <a:lnSpc>
              <a:spcPct val="90000"/>
            </a:lnSpc>
            <a:spcBef>
              <a:spcPct val="0"/>
            </a:spcBef>
            <a:spcAft>
              <a:spcPct val="35000"/>
            </a:spcAft>
            <a:buNone/>
          </a:pPr>
          <a:r>
            <a:rPr lang="en-US" sz="1400" kern="1200">
              <a:latin typeface="Tw Cen MT"/>
              <a:ea typeface="+mn-ea"/>
              <a:cs typeface="+mn-cs"/>
            </a:rPr>
            <a:t>1 CAHPS for MIPS Survey</a:t>
          </a:r>
          <a:endParaRPr lang="en-US" sz="1400" kern="1200" dirty="0">
            <a:latin typeface="Tw Cen MT"/>
            <a:ea typeface="+mn-ea"/>
            <a:cs typeface="+mn-cs"/>
          </a:endParaRPr>
        </a:p>
      </dgm:t>
    </dgm:pt>
    <dgm:pt modelId="{6301D83C-D768-485F-BD66-71C5F42F9AE8}" type="parTrans" cxnId="{A6D0C2B3-A684-4C1C-A998-4546A156D1BC}">
      <dgm:prSet/>
      <dgm:spPr/>
      <dgm:t>
        <a:bodyPr/>
        <a:lstStyle/>
        <a:p>
          <a:endParaRPr lang="en-US"/>
        </a:p>
      </dgm:t>
    </dgm:pt>
    <dgm:pt modelId="{94DA1C7D-4BC8-4F02-A149-A7F806F871DC}" type="sibTrans" cxnId="{A6D0C2B3-A684-4C1C-A998-4546A156D1BC}">
      <dgm:prSet/>
      <dgm:spPr/>
      <dgm:t>
        <a:bodyPr/>
        <a:lstStyle/>
        <a:p>
          <a:endParaRPr lang="en-US"/>
        </a:p>
      </dgm:t>
    </dgm:pt>
    <dgm:pt modelId="{5B34E255-1A9A-4C7C-AA5C-B4F242F1AB4D}">
      <dgm:prSet phldrT="[Text]" custT="1"/>
      <dgm:spPr/>
      <dgm:t>
        <a:bodyPr/>
        <a:lstStyle/>
        <a:p>
          <a:pPr marL="0" lvl="0" indent="0" algn="ctr" defTabSz="622300">
            <a:lnSpc>
              <a:spcPct val="90000"/>
            </a:lnSpc>
            <a:spcBef>
              <a:spcPct val="0"/>
            </a:spcBef>
            <a:spcAft>
              <a:spcPct val="35000"/>
            </a:spcAft>
            <a:buNone/>
          </a:pPr>
          <a:r>
            <a:rPr lang="en-US" sz="1400" kern="1200">
              <a:latin typeface="Tw Cen MT"/>
              <a:ea typeface="+mn-ea"/>
              <a:cs typeface="+mn-cs"/>
            </a:rPr>
            <a:t>2 Claims-based measures</a:t>
          </a:r>
          <a:endParaRPr lang="en-US" sz="1400" kern="1200" dirty="0">
            <a:latin typeface="Tw Cen MT"/>
            <a:ea typeface="+mn-ea"/>
            <a:cs typeface="+mn-cs"/>
          </a:endParaRPr>
        </a:p>
      </dgm:t>
    </dgm:pt>
    <dgm:pt modelId="{A1F1830B-EF48-4A61-B8FF-ED3C8E1B6733}" type="parTrans" cxnId="{80B4DCE7-DD33-4A5D-9C3A-C4E6FC75D9FA}">
      <dgm:prSet/>
      <dgm:spPr/>
      <dgm:t>
        <a:bodyPr/>
        <a:lstStyle/>
        <a:p>
          <a:endParaRPr lang="en-US"/>
        </a:p>
      </dgm:t>
    </dgm:pt>
    <dgm:pt modelId="{E1DD3A9A-0A31-4351-B339-03647B93C21F}" type="sibTrans" cxnId="{80B4DCE7-DD33-4A5D-9C3A-C4E6FC75D9FA}">
      <dgm:prSet/>
      <dgm:spPr/>
      <dgm:t>
        <a:bodyPr/>
        <a:lstStyle/>
        <a:p>
          <a:endParaRPr lang="en-US"/>
        </a:p>
      </dgm:t>
    </dgm:pt>
    <dgm:pt modelId="{78C8F980-5F21-4F13-AA7E-94CAA2748F61}">
      <dgm:prSet phldrT="[Text]" custT="1"/>
      <dgm:spPr/>
      <dgm:t>
        <a:bodyPr spcFirstLastPara="0" vert="horz" wrap="square" lIns="35560" tIns="26670" rIns="35560" bIns="26670" numCol="1" spcCol="1270" anchor="ctr" anchorCtr="0"/>
        <a:lstStyle/>
        <a:p>
          <a:pPr marL="0" lvl="0" indent="0" algn="ctr" defTabSz="622300">
            <a:lnSpc>
              <a:spcPct val="90000"/>
            </a:lnSpc>
            <a:spcBef>
              <a:spcPct val="0"/>
            </a:spcBef>
            <a:spcAft>
              <a:spcPct val="35000"/>
            </a:spcAft>
            <a:buNone/>
          </a:pPr>
          <a:r>
            <a:rPr lang="en-US" sz="1400" kern="1200">
              <a:latin typeface="Tw Cen MT"/>
              <a:ea typeface="+mn-ea"/>
              <a:cs typeface="+mn-cs"/>
            </a:rPr>
            <a:t>1 CAHPS for MIPS Survey</a:t>
          </a:r>
          <a:endParaRPr lang="en-US" sz="1400" kern="1200" dirty="0">
            <a:latin typeface="Tw Cen MT"/>
            <a:ea typeface="+mn-ea"/>
            <a:cs typeface="+mn-cs"/>
          </a:endParaRPr>
        </a:p>
      </dgm:t>
    </dgm:pt>
    <dgm:pt modelId="{D1E35610-7846-4817-AE28-E24AD087002C}" type="parTrans" cxnId="{75836C6C-A47A-476D-97FB-12BF6F06ED32}">
      <dgm:prSet/>
      <dgm:spPr/>
      <dgm:t>
        <a:bodyPr/>
        <a:lstStyle/>
        <a:p>
          <a:endParaRPr lang="en-US"/>
        </a:p>
      </dgm:t>
    </dgm:pt>
    <dgm:pt modelId="{1B6AD1E6-C7E7-4DB1-88A2-0AC9BAB53A2A}" type="sibTrans" cxnId="{75836C6C-A47A-476D-97FB-12BF6F06ED32}">
      <dgm:prSet/>
      <dgm:spPr/>
      <dgm:t>
        <a:bodyPr/>
        <a:lstStyle/>
        <a:p>
          <a:endParaRPr lang="en-US"/>
        </a:p>
      </dgm:t>
    </dgm:pt>
    <dgm:pt modelId="{535860CA-ED85-42C5-9E38-06B822738937}">
      <dgm:prSet phldrT="[Text]" custT="1"/>
      <dgm:spPr/>
      <dgm:t>
        <a:bodyPr spcFirstLastPara="0" vert="horz" wrap="square" lIns="35560" tIns="26670" rIns="35560" bIns="26670" numCol="1" spcCol="1270" anchor="ctr" anchorCtr="0"/>
        <a:lstStyle/>
        <a:p>
          <a:pPr marL="0" lvl="0" indent="0" algn="ctr" defTabSz="622300">
            <a:lnSpc>
              <a:spcPct val="90000"/>
            </a:lnSpc>
            <a:spcBef>
              <a:spcPct val="0"/>
            </a:spcBef>
            <a:spcAft>
              <a:spcPct val="35000"/>
            </a:spcAft>
            <a:buNone/>
          </a:pPr>
          <a:r>
            <a:rPr lang="en-US" sz="1400" kern="1200">
              <a:latin typeface="Tw Cen MT"/>
              <a:ea typeface="+mn-ea"/>
              <a:cs typeface="+mn-cs"/>
            </a:rPr>
            <a:t>2 Claims-based measures</a:t>
          </a:r>
          <a:endParaRPr lang="en-US" sz="1400" kern="1200" dirty="0">
            <a:latin typeface="Tw Cen MT"/>
            <a:ea typeface="+mn-ea"/>
            <a:cs typeface="+mn-cs"/>
          </a:endParaRPr>
        </a:p>
      </dgm:t>
    </dgm:pt>
    <dgm:pt modelId="{55E446B6-6836-40DD-AD76-18F2A266A96C}" type="parTrans" cxnId="{280C4D76-FFB5-4350-A7A3-3C4C8A93D201}">
      <dgm:prSet/>
      <dgm:spPr/>
      <dgm:t>
        <a:bodyPr/>
        <a:lstStyle/>
        <a:p>
          <a:endParaRPr lang="en-US"/>
        </a:p>
      </dgm:t>
    </dgm:pt>
    <dgm:pt modelId="{E62DE5C2-9ABC-45AF-B831-84E5955993EE}" type="sibTrans" cxnId="{280C4D76-FFB5-4350-A7A3-3C4C8A93D201}">
      <dgm:prSet/>
      <dgm:spPr/>
      <dgm:t>
        <a:bodyPr/>
        <a:lstStyle/>
        <a:p>
          <a:endParaRPr lang="en-US"/>
        </a:p>
      </dgm:t>
    </dgm:pt>
    <dgm:pt modelId="{9A8A7BAD-ED37-47D4-9EDF-AC6A88610CEB}">
      <dgm:prSet/>
      <dgm:spPr>
        <a:solidFill>
          <a:schemeClr val="tx2">
            <a:lumMod val="90000"/>
            <a:lumOff val="10000"/>
          </a:schemeClr>
        </a:solidFill>
      </dgm:spPr>
      <dgm:t>
        <a:bodyPr/>
        <a:lstStyle/>
        <a:p>
          <a:r>
            <a:rPr lang="en-US" dirty="0">
              <a:solidFill>
                <a:schemeClr val="bg1"/>
              </a:solidFill>
            </a:rPr>
            <a:t>Medicare CQM</a:t>
          </a:r>
        </a:p>
      </dgm:t>
    </dgm:pt>
    <dgm:pt modelId="{C1BA4FFB-5A6D-4C31-BBAF-ABDBD77456FC}" type="parTrans" cxnId="{14894B3B-DA5E-4995-A7B0-126A7F8DACAE}">
      <dgm:prSet/>
      <dgm:spPr/>
      <dgm:t>
        <a:bodyPr/>
        <a:lstStyle/>
        <a:p>
          <a:endParaRPr lang="en-US"/>
        </a:p>
      </dgm:t>
    </dgm:pt>
    <dgm:pt modelId="{28073157-2583-48B7-BDAA-D91DC6625FD2}" type="sibTrans" cxnId="{14894B3B-DA5E-4995-A7B0-126A7F8DACAE}">
      <dgm:prSet/>
      <dgm:spPr/>
      <dgm:t>
        <a:bodyPr/>
        <a:lstStyle/>
        <a:p>
          <a:endParaRPr lang="en-US"/>
        </a:p>
      </dgm:t>
    </dgm:pt>
    <dgm:pt modelId="{41E18156-3BDB-4EEA-95DD-2851A6648EE0}">
      <dgm:prSet custT="1"/>
      <dgm:spPr/>
      <dgm:t>
        <a:bodyPr/>
        <a:lstStyle/>
        <a:p>
          <a:r>
            <a:rPr lang="en-US" sz="1400" dirty="0"/>
            <a:t>3 CQM quality measures</a:t>
          </a:r>
        </a:p>
      </dgm:t>
    </dgm:pt>
    <dgm:pt modelId="{C8232197-1796-40B0-AC96-B0E01DB9C490}" type="parTrans" cxnId="{F6570212-D349-414C-BCCF-B96B515A850C}">
      <dgm:prSet/>
      <dgm:spPr/>
      <dgm:t>
        <a:bodyPr/>
        <a:lstStyle/>
        <a:p>
          <a:endParaRPr lang="en-US"/>
        </a:p>
      </dgm:t>
    </dgm:pt>
    <dgm:pt modelId="{4341DFF8-9048-4FF9-9F51-070861338CEE}" type="sibTrans" cxnId="{F6570212-D349-414C-BCCF-B96B515A850C}">
      <dgm:prSet/>
      <dgm:spPr/>
      <dgm:t>
        <a:bodyPr/>
        <a:lstStyle/>
        <a:p>
          <a:endParaRPr lang="en-US"/>
        </a:p>
      </dgm:t>
    </dgm:pt>
    <dgm:pt modelId="{DB58FC54-9BE7-4202-AE9A-57095BEEB3FD}">
      <dgm:prSet custT="1"/>
      <dgm:spPr/>
      <dgm:t>
        <a:bodyPr/>
        <a:lstStyle/>
        <a:p>
          <a:r>
            <a:rPr lang="en-US" sz="1400"/>
            <a:t>1 CAHPS for MIPS Survey</a:t>
          </a:r>
          <a:endParaRPr lang="en-US" sz="1400" dirty="0"/>
        </a:p>
      </dgm:t>
    </dgm:pt>
    <dgm:pt modelId="{9FD989EE-EAE0-47AF-9F50-ADC0330788BA}" type="parTrans" cxnId="{DBF7592B-FC00-4B89-B3C9-252808F688FB}">
      <dgm:prSet/>
      <dgm:spPr/>
      <dgm:t>
        <a:bodyPr/>
        <a:lstStyle/>
        <a:p>
          <a:endParaRPr lang="en-US"/>
        </a:p>
      </dgm:t>
    </dgm:pt>
    <dgm:pt modelId="{A40117A2-7191-4BFF-8868-BC99F3CA4086}" type="sibTrans" cxnId="{DBF7592B-FC00-4B89-B3C9-252808F688FB}">
      <dgm:prSet/>
      <dgm:spPr/>
      <dgm:t>
        <a:bodyPr/>
        <a:lstStyle/>
        <a:p>
          <a:endParaRPr lang="en-US"/>
        </a:p>
      </dgm:t>
    </dgm:pt>
    <dgm:pt modelId="{2B0088F5-648C-4983-A1F6-C8781A60B8CE}">
      <dgm:prSet custT="1"/>
      <dgm:spPr/>
      <dgm:t>
        <a:bodyPr/>
        <a:lstStyle/>
        <a:p>
          <a:r>
            <a:rPr lang="en-US" sz="1400"/>
            <a:t>2 Claims-based measures</a:t>
          </a:r>
          <a:endParaRPr lang="en-US" sz="1400" dirty="0"/>
        </a:p>
      </dgm:t>
    </dgm:pt>
    <dgm:pt modelId="{43E94A77-6260-43E3-A0C9-21E0326E8F80}" type="parTrans" cxnId="{A368D123-F4E0-4C37-BB9F-19D2FDA6A223}">
      <dgm:prSet/>
      <dgm:spPr/>
      <dgm:t>
        <a:bodyPr/>
        <a:lstStyle/>
        <a:p>
          <a:endParaRPr lang="en-US"/>
        </a:p>
      </dgm:t>
    </dgm:pt>
    <dgm:pt modelId="{9267A5E1-05D2-42BA-B682-211B34F19D51}" type="sibTrans" cxnId="{A368D123-F4E0-4C37-BB9F-19D2FDA6A223}">
      <dgm:prSet/>
      <dgm:spPr/>
      <dgm:t>
        <a:bodyPr/>
        <a:lstStyle/>
        <a:p>
          <a:endParaRPr lang="en-US"/>
        </a:p>
      </dgm:t>
    </dgm:pt>
    <dgm:pt modelId="{E4EC18D0-E6DD-4764-9698-79D31BCFD9E8}">
      <dgm:prSet custT="1"/>
      <dgm:spPr/>
      <dgm:t>
        <a:bodyPr/>
        <a:lstStyle/>
        <a:p>
          <a:r>
            <a:rPr lang="en-US" sz="1200" dirty="0"/>
            <a:t>75% data completeness of 100% of all eligible Medicare FFS Patients </a:t>
          </a:r>
        </a:p>
      </dgm:t>
    </dgm:pt>
    <dgm:pt modelId="{093C46D2-4D67-4EDE-9C6E-E59AB5B16F56}" type="parTrans" cxnId="{5010EF3F-3770-40F8-9678-8FB2427BFEAE}">
      <dgm:prSet/>
      <dgm:spPr/>
      <dgm:t>
        <a:bodyPr/>
        <a:lstStyle/>
        <a:p>
          <a:endParaRPr lang="en-US"/>
        </a:p>
      </dgm:t>
    </dgm:pt>
    <dgm:pt modelId="{8E3AE2AA-EB86-4C79-A635-E9136E127994}" type="sibTrans" cxnId="{5010EF3F-3770-40F8-9678-8FB2427BFEAE}">
      <dgm:prSet/>
      <dgm:spPr/>
      <dgm:t>
        <a:bodyPr/>
        <a:lstStyle/>
        <a:p>
          <a:endParaRPr lang="en-US"/>
        </a:p>
      </dgm:t>
    </dgm:pt>
    <dgm:pt modelId="{DFB56C66-9220-44A1-94B1-D2070E0127E1}" type="pres">
      <dgm:prSet presAssocID="{A9B89A51-7439-4C9A-9B41-59696663155D}" presName="theList" presStyleCnt="0">
        <dgm:presLayoutVars>
          <dgm:dir/>
          <dgm:animLvl val="lvl"/>
          <dgm:resizeHandles val="exact"/>
        </dgm:presLayoutVars>
      </dgm:prSet>
      <dgm:spPr/>
    </dgm:pt>
    <dgm:pt modelId="{67217EE3-8C19-4A59-9CBB-E85667100ECF}" type="pres">
      <dgm:prSet presAssocID="{E2038D73-7772-48EE-820A-8A3FC5B4BAEF}" presName="compNode" presStyleCnt="0"/>
      <dgm:spPr/>
    </dgm:pt>
    <dgm:pt modelId="{1C99C232-E3A9-42A5-8912-EC375F48E2FE}" type="pres">
      <dgm:prSet presAssocID="{E2038D73-7772-48EE-820A-8A3FC5B4BAEF}" presName="aNode" presStyleLbl="bgShp" presStyleIdx="0" presStyleCnt="3"/>
      <dgm:spPr/>
    </dgm:pt>
    <dgm:pt modelId="{65A1DD6D-EFEF-4F17-867F-C69DAA012594}" type="pres">
      <dgm:prSet presAssocID="{E2038D73-7772-48EE-820A-8A3FC5B4BAEF}" presName="textNode" presStyleLbl="bgShp" presStyleIdx="0" presStyleCnt="3"/>
      <dgm:spPr/>
    </dgm:pt>
    <dgm:pt modelId="{7D2C1FB9-588C-403E-9964-1A64FBD79B20}" type="pres">
      <dgm:prSet presAssocID="{E2038D73-7772-48EE-820A-8A3FC5B4BAEF}" presName="compChildNode" presStyleCnt="0"/>
      <dgm:spPr/>
    </dgm:pt>
    <dgm:pt modelId="{D99FFE55-A059-49C0-8F81-6687AC9F439E}" type="pres">
      <dgm:prSet presAssocID="{E2038D73-7772-48EE-820A-8A3FC5B4BAEF}" presName="theInnerList" presStyleCnt="0"/>
      <dgm:spPr/>
    </dgm:pt>
    <dgm:pt modelId="{176D4107-E2D7-442F-B0D7-817FEEF39542}" type="pres">
      <dgm:prSet presAssocID="{1EC0DD5F-38C3-48A5-BE97-EE4489029D54}" presName="childNode" presStyleLbl="node1" presStyleIdx="0" presStyleCnt="12">
        <dgm:presLayoutVars>
          <dgm:bulletEnabled val="1"/>
        </dgm:presLayoutVars>
      </dgm:prSet>
      <dgm:spPr/>
    </dgm:pt>
    <dgm:pt modelId="{912B4F56-BACD-48B9-9591-42C072CBDA5B}" type="pres">
      <dgm:prSet presAssocID="{1EC0DD5F-38C3-48A5-BE97-EE4489029D54}" presName="aSpace2" presStyleCnt="0"/>
      <dgm:spPr/>
    </dgm:pt>
    <dgm:pt modelId="{524B5B10-24DF-4CB5-9C88-24783CA6ED30}" type="pres">
      <dgm:prSet presAssocID="{89256DE3-A849-432C-BCDF-5FCEC2715676}" presName="childNode" presStyleLbl="node1" presStyleIdx="1" presStyleCnt="12">
        <dgm:presLayoutVars>
          <dgm:bulletEnabled val="1"/>
        </dgm:presLayoutVars>
      </dgm:prSet>
      <dgm:spPr/>
    </dgm:pt>
    <dgm:pt modelId="{89736E0E-85EF-4B62-BE4B-11EAC72DFC69}" type="pres">
      <dgm:prSet presAssocID="{89256DE3-A849-432C-BCDF-5FCEC2715676}" presName="aSpace2" presStyleCnt="0"/>
      <dgm:spPr/>
    </dgm:pt>
    <dgm:pt modelId="{11429DF8-BC03-4F7F-8F0F-44D2086B2732}" type="pres">
      <dgm:prSet presAssocID="{5B34E255-1A9A-4C7C-AA5C-B4F242F1AB4D}" presName="childNode" presStyleLbl="node1" presStyleIdx="2" presStyleCnt="12">
        <dgm:presLayoutVars>
          <dgm:bulletEnabled val="1"/>
        </dgm:presLayoutVars>
      </dgm:prSet>
      <dgm:spPr/>
    </dgm:pt>
    <dgm:pt modelId="{FB3873D8-A793-419D-9CB5-BC8149879102}" type="pres">
      <dgm:prSet presAssocID="{5B34E255-1A9A-4C7C-AA5C-B4F242F1AB4D}" presName="aSpace2" presStyleCnt="0"/>
      <dgm:spPr/>
    </dgm:pt>
    <dgm:pt modelId="{B14DE09E-A399-46CD-82C2-4841B42C7B0C}" type="pres">
      <dgm:prSet presAssocID="{AFC3F0B8-4DA8-4746-9A38-421B903556E2}" presName="childNode" presStyleLbl="node1" presStyleIdx="3" presStyleCnt="12">
        <dgm:presLayoutVars>
          <dgm:bulletEnabled val="1"/>
        </dgm:presLayoutVars>
      </dgm:prSet>
      <dgm:spPr/>
    </dgm:pt>
    <dgm:pt modelId="{F28B3B05-2835-4BF3-89EC-C47F8A5CDC83}" type="pres">
      <dgm:prSet presAssocID="{E2038D73-7772-48EE-820A-8A3FC5B4BAEF}" presName="aSpace" presStyleCnt="0"/>
      <dgm:spPr/>
    </dgm:pt>
    <dgm:pt modelId="{0575A16C-26D9-48F7-95D7-5E8C61400D5F}" type="pres">
      <dgm:prSet presAssocID="{C504BFAF-A6F9-487C-BD96-C2BA73FFC67C}" presName="compNode" presStyleCnt="0"/>
      <dgm:spPr/>
    </dgm:pt>
    <dgm:pt modelId="{CACC8B2B-6321-4C6D-9023-EA71A2C39FF6}" type="pres">
      <dgm:prSet presAssocID="{C504BFAF-A6F9-487C-BD96-C2BA73FFC67C}" presName="aNode" presStyleLbl="bgShp" presStyleIdx="1" presStyleCnt="3"/>
      <dgm:spPr/>
    </dgm:pt>
    <dgm:pt modelId="{B9FCC5B8-8ABE-4C38-A885-98A60ACF7971}" type="pres">
      <dgm:prSet presAssocID="{C504BFAF-A6F9-487C-BD96-C2BA73FFC67C}" presName="textNode" presStyleLbl="bgShp" presStyleIdx="1" presStyleCnt="3"/>
      <dgm:spPr/>
    </dgm:pt>
    <dgm:pt modelId="{27B26697-372D-4151-8478-1C932944B4BF}" type="pres">
      <dgm:prSet presAssocID="{C504BFAF-A6F9-487C-BD96-C2BA73FFC67C}" presName="compChildNode" presStyleCnt="0"/>
      <dgm:spPr/>
    </dgm:pt>
    <dgm:pt modelId="{197B96C7-31FF-441B-B04A-82285F9CE2F4}" type="pres">
      <dgm:prSet presAssocID="{C504BFAF-A6F9-487C-BD96-C2BA73FFC67C}" presName="theInnerList" presStyleCnt="0"/>
      <dgm:spPr/>
    </dgm:pt>
    <dgm:pt modelId="{BFE17136-D135-49AA-B717-C9D35F7594B6}" type="pres">
      <dgm:prSet presAssocID="{ABDCAA6D-25A8-4C2D-8E20-49B4B5B0B36F}" presName="childNode" presStyleLbl="node1" presStyleIdx="4" presStyleCnt="12">
        <dgm:presLayoutVars>
          <dgm:bulletEnabled val="1"/>
        </dgm:presLayoutVars>
      </dgm:prSet>
      <dgm:spPr/>
    </dgm:pt>
    <dgm:pt modelId="{367FAA05-3FC0-49D8-B336-65B65698375A}" type="pres">
      <dgm:prSet presAssocID="{ABDCAA6D-25A8-4C2D-8E20-49B4B5B0B36F}" presName="aSpace2" presStyleCnt="0"/>
      <dgm:spPr/>
    </dgm:pt>
    <dgm:pt modelId="{E91D1233-ABC8-485F-A343-C463607A9F29}" type="pres">
      <dgm:prSet presAssocID="{78C8F980-5F21-4F13-AA7E-94CAA2748F61}" presName="childNode" presStyleLbl="node1" presStyleIdx="5" presStyleCnt="12">
        <dgm:presLayoutVars>
          <dgm:bulletEnabled val="1"/>
        </dgm:presLayoutVars>
      </dgm:prSet>
      <dgm:spPr>
        <a:xfrm>
          <a:off x="4426847" y="2115320"/>
          <a:ext cx="3011359" cy="658293"/>
        </a:xfrm>
        <a:prstGeom prst="roundRect">
          <a:avLst>
            <a:gd name="adj" fmla="val 10000"/>
          </a:avLst>
        </a:prstGeom>
      </dgm:spPr>
    </dgm:pt>
    <dgm:pt modelId="{3131C31A-7A1F-4D2A-9ACB-8A002F07B670}" type="pres">
      <dgm:prSet presAssocID="{78C8F980-5F21-4F13-AA7E-94CAA2748F61}" presName="aSpace2" presStyleCnt="0"/>
      <dgm:spPr/>
    </dgm:pt>
    <dgm:pt modelId="{43BD4C79-3A17-496A-BCCF-B319AA2C3F31}" type="pres">
      <dgm:prSet presAssocID="{535860CA-ED85-42C5-9E38-06B822738937}" presName="childNode" presStyleLbl="node1" presStyleIdx="6" presStyleCnt="12" custLinFactNeighborY="8471">
        <dgm:presLayoutVars>
          <dgm:bulletEnabled val="1"/>
        </dgm:presLayoutVars>
      </dgm:prSet>
      <dgm:spPr>
        <a:xfrm>
          <a:off x="4426847" y="2874889"/>
          <a:ext cx="3011359" cy="658293"/>
        </a:xfrm>
        <a:prstGeom prst="roundRect">
          <a:avLst>
            <a:gd name="adj" fmla="val 10000"/>
          </a:avLst>
        </a:prstGeom>
      </dgm:spPr>
    </dgm:pt>
    <dgm:pt modelId="{2A178E86-F5CB-43A7-AD95-BBE5AD031D07}" type="pres">
      <dgm:prSet presAssocID="{535860CA-ED85-42C5-9E38-06B822738937}" presName="aSpace2" presStyleCnt="0"/>
      <dgm:spPr/>
    </dgm:pt>
    <dgm:pt modelId="{4A2745D1-0BE3-433E-84CE-FFD3F0D0F17B}" type="pres">
      <dgm:prSet presAssocID="{3B5E2566-6383-4036-9249-E810CD7B2C48}" presName="childNode" presStyleLbl="node1" presStyleIdx="7" presStyleCnt="12">
        <dgm:presLayoutVars>
          <dgm:bulletEnabled val="1"/>
        </dgm:presLayoutVars>
      </dgm:prSet>
      <dgm:spPr>
        <a:xfrm>
          <a:off x="4426847" y="3634459"/>
          <a:ext cx="3011359" cy="658293"/>
        </a:xfrm>
        <a:prstGeom prst="roundRect">
          <a:avLst>
            <a:gd name="adj" fmla="val 10000"/>
          </a:avLst>
        </a:prstGeom>
      </dgm:spPr>
    </dgm:pt>
    <dgm:pt modelId="{A3549B6E-A2DE-4D66-B6C5-48A13C65DE61}" type="pres">
      <dgm:prSet presAssocID="{C504BFAF-A6F9-487C-BD96-C2BA73FFC67C}" presName="aSpace" presStyleCnt="0"/>
      <dgm:spPr/>
    </dgm:pt>
    <dgm:pt modelId="{AFF43A94-58E5-4286-8108-C3EA2E50C326}" type="pres">
      <dgm:prSet presAssocID="{9A8A7BAD-ED37-47D4-9EDF-AC6A88610CEB}" presName="compNode" presStyleCnt="0"/>
      <dgm:spPr/>
    </dgm:pt>
    <dgm:pt modelId="{44F4B4AD-ADA4-48E1-B2F0-11FF1D6AE097}" type="pres">
      <dgm:prSet presAssocID="{9A8A7BAD-ED37-47D4-9EDF-AC6A88610CEB}" presName="aNode" presStyleLbl="bgShp" presStyleIdx="2" presStyleCnt="3"/>
      <dgm:spPr/>
    </dgm:pt>
    <dgm:pt modelId="{8D28A879-0857-46D1-8271-B7436D1EDC02}" type="pres">
      <dgm:prSet presAssocID="{9A8A7BAD-ED37-47D4-9EDF-AC6A88610CEB}" presName="textNode" presStyleLbl="bgShp" presStyleIdx="2" presStyleCnt="3"/>
      <dgm:spPr/>
    </dgm:pt>
    <dgm:pt modelId="{F01884CB-CCB2-4BB8-82ED-298B49677AFA}" type="pres">
      <dgm:prSet presAssocID="{9A8A7BAD-ED37-47D4-9EDF-AC6A88610CEB}" presName="compChildNode" presStyleCnt="0"/>
      <dgm:spPr/>
    </dgm:pt>
    <dgm:pt modelId="{06B0274E-6D36-4EF5-BE25-E3AD895CC3B9}" type="pres">
      <dgm:prSet presAssocID="{9A8A7BAD-ED37-47D4-9EDF-AC6A88610CEB}" presName="theInnerList" presStyleCnt="0"/>
      <dgm:spPr/>
    </dgm:pt>
    <dgm:pt modelId="{CA01A1A7-EE31-4B06-B0DE-1126E6E9C605}" type="pres">
      <dgm:prSet presAssocID="{41E18156-3BDB-4EEA-95DD-2851A6648EE0}" presName="childNode" presStyleLbl="node1" presStyleIdx="8" presStyleCnt="12">
        <dgm:presLayoutVars>
          <dgm:bulletEnabled val="1"/>
        </dgm:presLayoutVars>
      </dgm:prSet>
      <dgm:spPr/>
    </dgm:pt>
    <dgm:pt modelId="{DBDEBA11-8DC4-4D7D-858A-3AFF867928A5}" type="pres">
      <dgm:prSet presAssocID="{41E18156-3BDB-4EEA-95DD-2851A6648EE0}" presName="aSpace2" presStyleCnt="0"/>
      <dgm:spPr/>
    </dgm:pt>
    <dgm:pt modelId="{DCB38D8F-EFA2-48E3-8B86-3C792CACFEA0}" type="pres">
      <dgm:prSet presAssocID="{DB58FC54-9BE7-4202-AE9A-57095BEEB3FD}" presName="childNode" presStyleLbl="node1" presStyleIdx="9" presStyleCnt="12">
        <dgm:presLayoutVars>
          <dgm:bulletEnabled val="1"/>
        </dgm:presLayoutVars>
      </dgm:prSet>
      <dgm:spPr/>
    </dgm:pt>
    <dgm:pt modelId="{16AE3DF6-D3BF-4449-95A8-CF0733652E21}" type="pres">
      <dgm:prSet presAssocID="{DB58FC54-9BE7-4202-AE9A-57095BEEB3FD}" presName="aSpace2" presStyleCnt="0"/>
      <dgm:spPr/>
    </dgm:pt>
    <dgm:pt modelId="{54F3192C-87C1-4F06-8557-0CD05784DE76}" type="pres">
      <dgm:prSet presAssocID="{2B0088F5-648C-4983-A1F6-C8781A60B8CE}" presName="childNode" presStyleLbl="node1" presStyleIdx="10" presStyleCnt="12">
        <dgm:presLayoutVars>
          <dgm:bulletEnabled val="1"/>
        </dgm:presLayoutVars>
      </dgm:prSet>
      <dgm:spPr/>
    </dgm:pt>
    <dgm:pt modelId="{97C84E85-A4FF-4C5A-8EE3-E6C610DBA341}" type="pres">
      <dgm:prSet presAssocID="{2B0088F5-648C-4983-A1F6-C8781A60B8CE}" presName="aSpace2" presStyleCnt="0"/>
      <dgm:spPr/>
    </dgm:pt>
    <dgm:pt modelId="{86B08D69-2BC1-4A83-A42F-15ED7F0BB315}" type="pres">
      <dgm:prSet presAssocID="{E4EC18D0-E6DD-4764-9698-79D31BCFD9E8}" presName="childNode" presStyleLbl="node1" presStyleIdx="11" presStyleCnt="12">
        <dgm:presLayoutVars>
          <dgm:bulletEnabled val="1"/>
        </dgm:presLayoutVars>
      </dgm:prSet>
      <dgm:spPr/>
    </dgm:pt>
  </dgm:ptLst>
  <dgm:cxnLst>
    <dgm:cxn modelId="{1600590D-2817-4EF2-A031-7D09291B085C}" srcId="{E2038D73-7772-48EE-820A-8A3FC5B4BAEF}" destId="{1EC0DD5F-38C3-48A5-BE97-EE4489029D54}" srcOrd="0" destOrd="0" parTransId="{C4457694-8369-41FC-8544-0275271CCC1E}" sibTransId="{AECCEB1B-A3AA-43A2-BC3A-2561D8265780}"/>
    <dgm:cxn modelId="{F6570212-D349-414C-BCCF-B96B515A850C}" srcId="{9A8A7BAD-ED37-47D4-9EDF-AC6A88610CEB}" destId="{41E18156-3BDB-4EEA-95DD-2851A6648EE0}" srcOrd="0" destOrd="0" parTransId="{C8232197-1796-40B0-AC96-B0E01DB9C490}" sibTransId="{4341DFF8-9048-4FF9-9F51-070861338CEE}"/>
    <dgm:cxn modelId="{604B3817-313B-48A9-B450-61156A88D8FF}" type="presOf" srcId="{1EC0DD5F-38C3-48A5-BE97-EE4489029D54}" destId="{176D4107-E2D7-442F-B0D7-817FEEF39542}" srcOrd="0" destOrd="0" presId="urn:microsoft.com/office/officeart/2005/8/layout/lProcess2"/>
    <dgm:cxn modelId="{A1EF4517-13FF-4FEF-B733-1DD21064F366}" type="presOf" srcId="{C504BFAF-A6F9-487C-BD96-C2BA73FFC67C}" destId="{B9FCC5B8-8ABE-4C38-A885-98A60ACF7971}" srcOrd="1" destOrd="0" presId="urn:microsoft.com/office/officeart/2005/8/layout/lProcess2"/>
    <dgm:cxn modelId="{2811521C-D602-4020-978E-DBD10D09A776}" srcId="{C504BFAF-A6F9-487C-BD96-C2BA73FFC67C}" destId="{3B5E2566-6383-4036-9249-E810CD7B2C48}" srcOrd="3" destOrd="0" parTransId="{3404EF2A-73C7-4FB5-82EB-8BD948F6881B}" sibTransId="{0856BA5A-0456-4442-84DA-B584EE4E25B9}"/>
    <dgm:cxn modelId="{A368D123-F4E0-4C37-BB9F-19D2FDA6A223}" srcId="{9A8A7BAD-ED37-47D4-9EDF-AC6A88610CEB}" destId="{2B0088F5-648C-4983-A1F6-C8781A60B8CE}" srcOrd="2" destOrd="0" parTransId="{43E94A77-6260-43E3-A0C9-21E0326E8F80}" sibTransId="{9267A5E1-05D2-42BA-B682-211B34F19D51}"/>
    <dgm:cxn modelId="{CDAD3E24-03E9-4FF2-82AF-CEDD80693D33}" type="presOf" srcId="{9A8A7BAD-ED37-47D4-9EDF-AC6A88610CEB}" destId="{44F4B4AD-ADA4-48E1-B2F0-11FF1D6AE097}" srcOrd="0" destOrd="0" presId="urn:microsoft.com/office/officeart/2005/8/layout/lProcess2"/>
    <dgm:cxn modelId="{DBF7592B-FC00-4B89-B3C9-252808F688FB}" srcId="{9A8A7BAD-ED37-47D4-9EDF-AC6A88610CEB}" destId="{DB58FC54-9BE7-4202-AE9A-57095BEEB3FD}" srcOrd="1" destOrd="0" parTransId="{9FD989EE-EAE0-47AF-9F50-ADC0330788BA}" sibTransId="{A40117A2-7191-4BFF-8868-BC99F3CA4086}"/>
    <dgm:cxn modelId="{6DD2B92D-5DE6-4198-A82C-FF58AB37AE62}" type="presOf" srcId="{ABDCAA6D-25A8-4C2D-8E20-49B4B5B0B36F}" destId="{BFE17136-D135-49AA-B717-C9D35F7594B6}" srcOrd="0" destOrd="0" presId="urn:microsoft.com/office/officeart/2005/8/layout/lProcess2"/>
    <dgm:cxn modelId="{6CD12738-5072-49F4-90D6-4ABAAD81672B}" type="presOf" srcId="{9A8A7BAD-ED37-47D4-9EDF-AC6A88610CEB}" destId="{8D28A879-0857-46D1-8271-B7436D1EDC02}" srcOrd="1" destOrd="0" presId="urn:microsoft.com/office/officeart/2005/8/layout/lProcess2"/>
    <dgm:cxn modelId="{14894B3B-DA5E-4995-A7B0-126A7F8DACAE}" srcId="{A9B89A51-7439-4C9A-9B41-59696663155D}" destId="{9A8A7BAD-ED37-47D4-9EDF-AC6A88610CEB}" srcOrd="2" destOrd="0" parTransId="{C1BA4FFB-5A6D-4C31-BBAF-ABDBD77456FC}" sibTransId="{28073157-2583-48B7-BDAA-D91DC6625FD2}"/>
    <dgm:cxn modelId="{5010EF3F-3770-40F8-9678-8FB2427BFEAE}" srcId="{9A8A7BAD-ED37-47D4-9EDF-AC6A88610CEB}" destId="{E4EC18D0-E6DD-4764-9698-79D31BCFD9E8}" srcOrd="3" destOrd="0" parTransId="{093C46D2-4D67-4EDE-9C6E-E59AB5B16F56}" sibTransId="{8E3AE2AA-EB86-4C79-A635-E9136E127994}"/>
    <dgm:cxn modelId="{32F20A5B-BD5D-458B-B64F-A049DC92DBD3}" type="presOf" srcId="{E2038D73-7772-48EE-820A-8A3FC5B4BAEF}" destId="{65A1DD6D-EFEF-4F17-867F-C69DAA012594}" srcOrd="1" destOrd="0" presId="urn:microsoft.com/office/officeart/2005/8/layout/lProcess2"/>
    <dgm:cxn modelId="{11479A60-432A-480D-BA84-7DC755A6B8B5}" type="presOf" srcId="{C504BFAF-A6F9-487C-BD96-C2BA73FFC67C}" destId="{CACC8B2B-6321-4C6D-9023-EA71A2C39FF6}" srcOrd="0" destOrd="0" presId="urn:microsoft.com/office/officeart/2005/8/layout/lProcess2"/>
    <dgm:cxn modelId="{0D72A864-B018-4F70-828B-96DB70EB86D0}" srcId="{A9B89A51-7439-4C9A-9B41-59696663155D}" destId="{E2038D73-7772-48EE-820A-8A3FC5B4BAEF}" srcOrd="0" destOrd="0" parTransId="{98EB72FA-0B29-4DAD-8CFE-E38E3D9FC07D}" sibTransId="{C1837686-6F73-49D1-8D82-D8E192778E05}"/>
    <dgm:cxn modelId="{C8F6434A-F3A9-47F5-9A0E-517A91A99DC6}" type="presOf" srcId="{AFC3F0B8-4DA8-4746-9A38-421B903556E2}" destId="{B14DE09E-A399-46CD-82C2-4841B42C7B0C}" srcOrd="0" destOrd="0" presId="urn:microsoft.com/office/officeart/2005/8/layout/lProcess2"/>
    <dgm:cxn modelId="{75836C6C-A47A-476D-97FB-12BF6F06ED32}" srcId="{C504BFAF-A6F9-487C-BD96-C2BA73FFC67C}" destId="{78C8F980-5F21-4F13-AA7E-94CAA2748F61}" srcOrd="1" destOrd="0" parTransId="{D1E35610-7846-4817-AE28-E24AD087002C}" sibTransId="{1B6AD1E6-C7E7-4DB1-88A2-0AC9BAB53A2A}"/>
    <dgm:cxn modelId="{9AC66352-30B3-4558-882C-1C28AB751558}" type="presOf" srcId="{89256DE3-A849-432C-BCDF-5FCEC2715676}" destId="{524B5B10-24DF-4CB5-9C88-24783CA6ED30}" srcOrd="0" destOrd="0" presId="urn:microsoft.com/office/officeart/2005/8/layout/lProcess2"/>
    <dgm:cxn modelId="{35BCC653-15F5-4072-B84E-C64F23E9B090}" type="presOf" srcId="{DB58FC54-9BE7-4202-AE9A-57095BEEB3FD}" destId="{DCB38D8F-EFA2-48E3-8B86-3C792CACFEA0}" srcOrd="0" destOrd="0" presId="urn:microsoft.com/office/officeart/2005/8/layout/lProcess2"/>
    <dgm:cxn modelId="{280C4D76-FFB5-4350-A7A3-3C4C8A93D201}" srcId="{C504BFAF-A6F9-487C-BD96-C2BA73FFC67C}" destId="{535860CA-ED85-42C5-9E38-06B822738937}" srcOrd="2" destOrd="0" parTransId="{55E446B6-6836-40DD-AD76-18F2A266A96C}" sibTransId="{E62DE5C2-9ABC-45AF-B831-84E5955993EE}"/>
    <dgm:cxn modelId="{23CD8B79-D0DB-4DDA-8A89-BEE9C50CB20C}" type="presOf" srcId="{A9B89A51-7439-4C9A-9B41-59696663155D}" destId="{DFB56C66-9220-44A1-94B1-D2070E0127E1}" srcOrd="0" destOrd="0" presId="urn:microsoft.com/office/officeart/2005/8/layout/lProcess2"/>
    <dgm:cxn modelId="{8868227C-9C57-4763-A071-3712649E1597}" type="presOf" srcId="{2B0088F5-648C-4983-A1F6-C8781A60B8CE}" destId="{54F3192C-87C1-4F06-8557-0CD05784DE76}" srcOrd="0" destOrd="0" presId="urn:microsoft.com/office/officeart/2005/8/layout/lProcess2"/>
    <dgm:cxn modelId="{5965B684-0508-4EA3-900D-61019D6FF90B}" srcId="{A9B89A51-7439-4C9A-9B41-59696663155D}" destId="{C504BFAF-A6F9-487C-BD96-C2BA73FFC67C}" srcOrd="1" destOrd="0" parTransId="{804171E4-60B1-4993-90BF-DCC494DA58CD}" sibTransId="{4263E712-7CD6-4414-99E8-E4BD06FF5B39}"/>
    <dgm:cxn modelId="{FDFAA4B0-EF7E-493C-90EB-0BADBB002C6D}" type="presOf" srcId="{5B34E255-1A9A-4C7C-AA5C-B4F242F1AB4D}" destId="{11429DF8-BC03-4F7F-8F0F-44D2086B2732}" srcOrd="0" destOrd="0" presId="urn:microsoft.com/office/officeart/2005/8/layout/lProcess2"/>
    <dgm:cxn modelId="{A6D0C2B3-A684-4C1C-A998-4546A156D1BC}" srcId="{E2038D73-7772-48EE-820A-8A3FC5B4BAEF}" destId="{89256DE3-A849-432C-BCDF-5FCEC2715676}" srcOrd="1" destOrd="0" parTransId="{6301D83C-D768-485F-BD66-71C5F42F9AE8}" sibTransId="{94DA1C7D-4BC8-4F02-A149-A7F806F871DC}"/>
    <dgm:cxn modelId="{3F9CCEBC-9654-4249-9EF6-6A881A567AB8}" srcId="{E2038D73-7772-48EE-820A-8A3FC5B4BAEF}" destId="{AFC3F0B8-4DA8-4746-9A38-421B903556E2}" srcOrd="3" destOrd="0" parTransId="{17C89C36-316B-49C1-94EE-D3212A82DF26}" sibTransId="{56C4E17C-4F40-47E9-A96A-2039E8701EC4}"/>
    <dgm:cxn modelId="{778093CC-AFE1-41C2-8F24-E6E44834EE07}" type="presOf" srcId="{78C8F980-5F21-4F13-AA7E-94CAA2748F61}" destId="{E91D1233-ABC8-485F-A343-C463607A9F29}" srcOrd="0" destOrd="0" presId="urn:microsoft.com/office/officeart/2005/8/layout/lProcess2"/>
    <dgm:cxn modelId="{A94884D3-20E6-4FCF-8F9C-3279AFFACB0D}" type="presOf" srcId="{E4EC18D0-E6DD-4764-9698-79D31BCFD9E8}" destId="{86B08D69-2BC1-4A83-A42F-15ED7F0BB315}" srcOrd="0" destOrd="0" presId="urn:microsoft.com/office/officeart/2005/8/layout/lProcess2"/>
    <dgm:cxn modelId="{FE85A1DE-53A7-4453-AEEC-262868BA4079}" type="presOf" srcId="{535860CA-ED85-42C5-9E38-06B822738937}" destId="{43BD4C79-3A17-496A-BCCF-B319AA2C3F31}" srcOrd="0" destOrd="0" presId="urn:microsoft.com/office/officeart/2005/8/layout/lProcess2"/>
    <dgm:cxn modelId="{4C19B7E7-BB76-4E99-895C-AAAAB6174FEA}" srcId="{C504BFAF-A6F9-487C-BD96-C2BA73FFC67C}" destId="{ABDCAA6D-25A8-4C2D-8E20-49B4B5B0B36F}" srcOrd="0" destOrd="0" parTransId="{BEACFD96-5F91-4BDF-B8C1-E73939426663}" sibTransId="{FDE661F7-D0A4-4152-814A-ABDA824782E2}"/>
    <dgm:cxn modelId="{80B4DCE7-DD33-4A5D-9C3A-C4E6FC75D9FA}" srcId="{E2038D73-7772-48EE-820A-8A3FC5B4BAEF}" destId="{5B34E255-1A9A-4C7C-AA5C-B4F242F1AB4D}" srcOrd="2" destOrd="0" parTransId="{A1F1830B-EF48-4A61-B8FF-ED3C8E1B6733}" sibTransId="{E1DD3A9A-0A31-4351-B339-03647B93C21F}"/>
    <dgm:cxn modelId="{812FAAED-9561-4DD2-AD40-FEB79D00F8E0}" type="presOf" srcId="{E2038D73-7772-48EE-820A-8A3FC5B4BAEF}" destId="{1C99C232-E3A9-42A5-8912-EC375F48E2FE}" srcOrd="0" destOrd="0" presId="urn:microsoft.com/office/officeart/2005/8/layout/lProcess2"/>
    <dgm:cxn modelId="{78196BF4-88BD-4814-B0B2-B8144A9F0FF7}" type="presOf" srcId="{41E18156-3BDB-4EEA-95DD-2851A6648EE0}" destId="{CA01A1A7-EE31-4B06-B0DE-1126E6E9C605}" srcOrd="0" destOrd="0" presId="urn:microsoft.com/office/officeart/2005/8/layout/lProcess2"/>
    <dgm:cxn modelId="{1CD8FEF5-8563-4E37-8A60-8A91F899BD65}" type="presOf" srcId="{3B5E2566-6383-4036-9249-E810CD7B2C48}" destId="{4A2745D1-0BE3-433E-84CE-FFD3F0D0F17B}" srcOrd="0" destOrd="0" presId="urn:microsoft.com/office/officeart/2005/8/layout/lProcess2"/>
    <dgm:cxn modelId="{7F0079F6-B49C-4102-ACF6-3F8A59347AFD}" type="presParOf" srcId="{DFB56C66-9220-44A1-94B1-D2070E0127E1}" destId="{67217EE3-8C19-4A59-9CBB-E85667100ECF}" srcOrd="0" destOrd="0" presId="urn:microsoft.com/office/officeart/2005/8/layout/lProcess2"/>
    <dgm:cxn modelId="{BF6D0E6F-DC22-4097-9B86-3DE381B718A1}" type="presParOf" srcId="{67217EE3-8C19-4A59-9CBB-E85667100ECF}" destId="{1C99C232-E3A9-42A5-8912-EC375F48E2FE}" srcOrd="0" destOrd="0" presId="urn:microsoft.com/office/officeart/2005/8/layout/lProcess2"/>
    <dgm:cxn modelId="{558264A5-93CF-47D5-A8A2-66C51B68E344}" type="presParOf" srcId="{67217EE3-8C19-4A59-9CBB-E85667100ECF}" destId="{65A1DD6D-EFEF-4F17-867F-C69DAA012594}" srcOrd="1" destOrd="0" presId="urn:microsoft.com/office/officeart/2005/8/layout/lProcess2"/>
    <dgm:cxn modelId="{04A48E5A-1FA4-48C2-AAC3-D65E75D98E0F}" type="presParOf" srcId="{67217EE3-8C19-4A59-9CBB-E85667100ECF}" destId="{7D2C1FB9-588C-403E-9964-1A64FBD79B20}" srcOrd="2" destOrd="0" presId="urn:microsoft.com/office/officeart/2005/8/layout/lProcess2"/>
    <dgm:cxn modelId="{6D414AAE-DC35-49F8-9EB1-8790E2273A92}" type="presParOf" srcId="{7D2C1FB9-588C-403E-9964-1A64FBD79B20}" destId="{D99FFE55-A059-49C0-8F81-6687AC9F439E}" srcOrd="0" destOrd="0" presId="urn:microsoft.com/office/officeart/2005/8/layout/lProcess2"/>
    <dgm:cxn modelId="{EC9495A4-B98F-4211-9011-8EB47C0421AB}" type="presParOf" srcId="{D99FFE55-A059-49C0-8F81-6687AC9F439E}" destId="{176D4107-E2D7-442F-B0D7-817FEEF39542}" srcOrd="0" destOrd="0" presId="urn:microsoft.com/office/officeart/2005/8/layout/lProcess2"/>
    <dgm:cxn modelId="{55FAF40E-C44B-451D-99A7-6A30BCFF092E}" type="presParOf" srcId="{D99FFE55-A059-49C0-8F81-6687AC9F439E}" destId="{912B4F56-BACD-48B9-9591-42C072CBDA5B}" srcOrd="1" destOrd="0" presId="urn:microsoft.com/office/officeart/2005/8/layout/lProcess2"/>
    <dgm:cxn modelId="{A0BC0615-01CE-47BB-91ED-A2F280F4FDB8}" type="presParOf" srcId="{D99FFE55-A059-49C0-8F81-6687AC9F439E}" destId="{524B5B10-24DF-4CB5-9C88-24783CA6ED30}" srcOrd="2" destOrd="0" presId="urn:microsoft.com/office/officeart/2005/8/layout/lProcess2"/>
    <dgm:cxn modelId="{278FE94E-206E-4B85-9AD4-4DE9C49342DF}" type="presParOf" srcId="{D99FFE55-A059-49C0-8F81-6687AC9F439E}" destId="{89736E0E-85EF-4B62-BE4B-11EAC72DFC69}" srcOrd="3" destOrd="0" presId="urn:microsoft.com/office/officeart/2005/8/layout/lProcess2"/>
    <dgm:cxn modelId="{73113E1F-24EC-49FB-9F0C-CDB3E4DB5534}" type="presParOf" srcId="{D99FFE55-A059-49C0-8F81-6687AC9F439E}" destId="{11429DF8-BC03-4F7F-8F0F-44D2086B2732}" srcOrd="4" destOrd="0" presId="urn:microsoft.com/office/officeart/2005/8/layout/lProcess2"/>
    <dgm:cxn modelId="{49A20A21-4E32-479C-BF2B-F9B5188968DE}" type="presParOf" srcId="{D99FFE55-A059-49C0-8F81-6687AC9F439E}" destId="{FB3873D8-A793-419D-9CB5-BC8149879102}" srcOrd="5" destOrd="0" presId="urn:microsoft.com/office/officeart/2005/8/layout/lProcess2"/>
    <dgm:cxn modelId="{DB5772BC-E1BD-45BF-B7DC-3C12C4F3CD97}" type="presParOf" srcId="{D99FFE55-A059-49C0-8F81-6687AC9F439E}" destId="{B14DE09E-A399-46CD-82C2-4841B42C7B0C}" srcOrd="6" destOrd="0" presId="urn:microsoft.com/office/officeart/2005/8/layout/lProcess2"/>
    <dgm:cxn modelId="{F7862891-B6E2-4E18-99A9-AD9E7D633C12}" type="presParOf" srcId="{DFB56C66-9220-44A1-94B1-D2070E0127E1}" destId="{F28B3B05-2835-4BF3-89EC-C47F8A5CDC83}" srcOrd="1" destOrd="0" presId="urn:microsoft.com/office/officeart/2005/8/layout/lProcess2"/>
    <dgm:cxn modelId="{24B23C02-694E-4C00-98B9-B36D871B9CF8}" type="presParOf" srcId="{DFB56C66-9220-44A1-94B1-D2070E0127E1}" destId="{0575A16C-26D9-48F7-95D7-5E8C61400D5F}" srcOrd="2" destOrd="0" presId="urn:microsoft.com/office/officeart/2005/8/layout/lProcess2"/>
    <dgm:cxn modelId="{C8F6ECFA-27D5-4066-85EF-E791D6E5FB7B}" type="presParOf" srcId="{0575A16C-26D9-48F7-95D7-5E8C61400D5F}" destId="{CACC8B2B-6321-4C6D-9023-EA71A2C39FF6}" srcOrd="0" destOrd="0" presId="urn:microsoft.com/office/officeart/2005/8/layout/lProcess2"/>
    <dgm:cxn modelId="{695AD596-9FBF-4B99-A50A-65B7BBB2FF9E}" type="presParOf" srcId="{0575A16C-26D9-48F7-95D7-5E8C61400D5F}" destId="{B9FCC5B8-8ABE-4C38-A885-98A60ACF7971}" srcOrd="1" destOrd="0" presId="urn:microsoft.com/office/officeart/2005/8/layout/lProcess2"/>
    <dgm:cxn modelId="{5B232F2E-84FA-4830-BBCA-8D986231B942}" type="presParOf" srcId="{0575A16C-26D9-48F7-95D7-5E8C61400D5F}" destId="{27B26697-372D-4151-8478-1C932944B4BF}" srcOrd="2" destOrd="0" presId="urn:microsoft.com/office/officeart/2005/8/layout/lProcess2"/>
    <dgm:cxn modelId="{2FBF340F-7C91-4C24-9DBF-8429DDEE1FC7}" type="presParOf" srcId="{27B26697-372D-4151-8478-1C932944B4BF}" destId="{197B96C7-31FF-441B-B04A-82285F9CE2F4}" srcOrd="0" destOrd="0" presId="urn:microsoft.com/office/officeart/2005/8/layout/lProcess2"/>
    <dgm:cxn modelId="{8A0B505B-2E41-42CE-A377-13E4CA6F43EE}" type="presParOf" srcId="{197B96C7-31FF-441B-B04A-82285F9CE2F4}" destId="{BFE17136-D135-49AA-B717-C9D35F7594B6}" srcOrd="0" destOrd="0" presId="urn:microsoft.com/office/officeart/2005/8/layout/lProcess2"/>
    <dgm:cxn modelId="{4559436F-B5B1-43A6-8774-88CB7F8E8DCA}" type="presParOf" srcId="{197B96C7-31FF-441B-B04A-82285F9CE2F4}" destId="{367FAA05-3FC0-49D8-B336-65B65698375A}" srcOrd="1" destOrd="0" presId="urn:microsoft.com/office/officeart/2005/8/layout/lProcess2"/>
    <dgm:cxn modelId="{938A2FD9-7DF8-4587-8FFE-109111D9B325}" type="presParOf" srcId="{197B96C7-31FF-441B-B04A-82285F9CE2F4}" destId="{E91D1233-ABC8-485F-A343-C463607A9F29}" srcOrd="2" destOrd="0" presId="urn:microsoft.com/office/officeart/2005/8/layout/lProcess2"/>
    <dgm:cxn modelId="{B497A33F-CAC8-41EA-A360-337F65C0C464}" type="presParOf" srcId="{197B96C7-31FF-441B-B04A-82285F9CE2F4}" destId="{3131C31A-7A1F-4D2A-9ACB-8A002F07B670}" srcOrd="3" destOrd="0" presId="urn:microsoft.com/office/officeart/2005/8/layout/lProcess2"/>
    <dgm:cxn modelId="{EF2D821A-374D-4CE2-83EA-427C45D6BE45}" type="presParOf" srcId="{197B96C7-31FF-441B-B04A-82285F9CE2F4}" destId="{43BD4C79-3A17-496A-BCCF-B319AA2C3F31}" srcOrd="4" destOrd="0" presId="urn:microsoft.com/office/officeart/2005/8/layout/lProcess2"/>
    <dgm:cxn modelId="{D1ED402A-63E8-4338-8839-E633F888306F}" type="presParOf" srcId="{197B96C7-31FF-441B-B04A-82285F9CE2F4}" destId="{2A178E86-F5CB-43A7-AD95-BBE5AD031D07}" srcOrd="5" destOrd="0" presId="urn:microsoft.com/office/officeart/2005/8/layout/lProcess2"/>
    <dgm:cxn modelId="{69CCAA39-93A5-45C6-8126-654006B72401}" type="presParOf" srcId="{197B96C7-31FF-441B-B04A-82285F9CE2F4}" destId="{4A2745D1-0BE3-433E-84CE-FFD3F0D0F17B}" srcOrd="6" destOrd="0" presId="urn:microsoft.com/office/officeart/2005/8/layout/lProcess2"/>
    <dgm:cxn modelId="{0F71C2B4-6117-49DE-887E-B6AFBA135424}" type="presParOf" srcId="{DFB56C66-9220-44A1-94B1-D2070E0127E1}" destId="{A3549B6E-A2DE-4D66-B6C5-48A13C65DE61}" srcOrd="3" destOrd="0" presId="urn:microsoft.com/office/officeart/2005/8/layout/lProcess2"/>
    <dgm:cxn modelId="{5DFD6CE5-98A9-46B6-8042-EE4AE43E742A}" type="presParOf" srcId="{DFB56C66-9220-44A1-94B1-D2070E0127E1}" destId="{AFF43A94-58E5-4286-8108-C3EA2E50C326}" srcOrd="4" destOrd="0" presId="urn:microsoft.com/office/officeart/2005/8/layout/lProcess2"/>
    <dgm:cxn modelId="{A09FAFD3-B5CB-466E-94CD-57DB0377104A}" type="presParOf" srcId="{AFF43A94-58E5-4286-8108-C3EA2E50C326}" destId="{44F4B4AD-ADA4-48E1-B2F0-11FF1D6AE097}" srcOrd="0" destOrd="0" presId="urn:microsoft.com/office/officeart/2005/8/layout/lProcess2"/>
    <dgm:cxn modelId="{A753E204-30DC-44D0-AEE5-94F9D015F8EF}" type="presParOf" srcId="{AFF43A94-58E5-4286-8108-C3EA2E50C326}" destId="{8D28A879-0857-46D1-8271-B7436D1EDC02}" srcOrd="1" destOrd="0" presId="urn:microsoft.com/office/officeart/2005/8/layout/lProcess2"/>
    <dgm:cxn modelId="{7DE57FB4-EDC3-42EA-A42D-87EBB17EC116}" type="presParOf" srcId="{AFF43A94-58E5-4286-8108-C3EA2E50C326}" destId="{F01884CB-CCB2-4BB8-82ED-298B49677AFA}" srcOrd="2" destOrd="0" presId="urn:microsoft.com/office/officeart/2005/8/layout/lProcess2"/>
    <dgm:cxn modelId="{80A94D3E-BFDE-43C0-B2AE-E9B62FF605A9}" type="presParOf" srcId="{F01884CB-CCB2-4BB8-82ED-298B49677AFA}" destId="{06B0274E-6D36-4EF5-BE25-E3AD895CC3B9}" srcOrd="0" destOrd="0" presId="urn:microsoft.com/office/officeart/2005/8/layout/lProcess2"/>
    <dgm:cxn modelId="{D2DCE079-AE2F-4E69-B34D-8A3231574922}" type="presParOf" srcId="{06B0274E-6D36-4EF5-BE25-E3AD895CC3B9}" destId="{CA01A1A7-EE31-4B06-B0DE-1126E6E9C605}" srcOrd="0" destOrd="0" presId="urn:microsoft.com/office/officeart/2005/8/layout/lProcess2"/>
    <dgm:cxn modelId="{8C831AA4-3DB2-452D-B43E-4419FE19A287}" type="presParOf" srcId="{06B0274E-6D36-4EF5-BE25-E3AD895CC3B9}" destId="{DBDEBA11-8DC4-4D7D-858A-3AFF867928A5}" srcOrd="1" destOrd="0" presId="urn:microsoft.com/office/officeart/2005/8/layout/lProcess2"/>
    <dgm:cxn modelId="{A138490C-F3FB-4478-8378-4332F40838D7}" type="presParOf" srcId="{06B0274E-6D36-4EF5-BE25-E3AD895CC3B9}" destId="{DCB38D8F-EFA2-48E3-8B86-3C792CACFEA0}" srcOrd="2" destOrd="0" presId="urn:microsoft.com/office/officeart/2005/8/layout/lProcess2"/>
    <dgm:cxn modelId="{FF92F8F3-401E-4CAA-B596-EE9E9823FB42}" type="presParOf" srcId="{06B0274E-6D36-4EF5-BE25-E3AD895CC3B9}" destId="{16AE3DF6-D3BF-4449-95A8-CF0733652E21}" srcOrd="3" destOrd="0" presId="urn:microsoft.com/office/officeart/2005/8/layout/lProcess2"/>
    <dgm:cxn modelId="{82E8C8FF-8281-48D0-A1DD-4CD0B5BA1B6E}" type="presParOf" srcId="{06B0274E-6D36-4EF5-BE25-E3AD895CC3B9}" destId="{54F3192C-87C1-4F06-8557-0CD05784DE76}" srcOrd="4" destOrd="0" presId="urn:microsoft.com/office/officeart/2005/8/layout/lProcess2"/>
    <dgm:cxn modelId="{E0F2D430-A950-4896-B8A8-0A5DAA23CADA}" type="presParOf" srcId="{06B0274E-6D36-4EF5-BE25-E3AD895CC3B9}" destId="{97C84E85-A4FF-4C5A-8EE3-E6C610DBA341}" srcOrd="5" destOrd="0" presId="urn:microsoft.com/office/officeart/2005/8/layout/lProcess2"/>
    <dgm:cxn modelId="{55B9B2F4-DB3C-4575-8653-9281BB27CAC1}" type="presParOf" srcId="{06B0274E-6D36-4EF5-BE25-E3AD895CC3B9}" destId="{86B08D69-2BC1-4A83-A42F-15ED7F0BB315}"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6DDFB1-D499-44A7-B334-28B16E67FD76}"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DEE513BA-A0D2-4CC5-8745-DC32B28F199A}">
      <dgm:prSet/>
      <dgm:spPr>
        <a:solidFill>
          <a:schemeClr val="tx2">
            <a:lumMod val="90000"/>
            <a:lumOff val="10000"/>
          </a:schemeClr>
        </a:solidFill>
      </dgm:spPr>
      <dgm:t>
        <a:bodyPr/>
        <a:lstStyle/>
        <a:p>
          <a:r>
            <a:rPr lang="en-US" kern="1200" dirty="0">
              <a:latin typeface="Tw Cen MT"/>
              <a:ea typeface="+mn-ea"/>
              <a:cs typeface="+mn-cs"/>
            </a:rPr>
            <a:t>10</a:t>
          </a:r>
          <a:r>
            <a:rPr lang="en-US" kern="1200" dirty="0"/>
            <a:t> </a:t>
          </a:r>
          <a:r>
            <a:rPr lang="en-US" kern="1200" dirty="0">
              <a:latin typeface="Tw Cen MT"/>
              <a:ea typeface="+mn-ea"/>
              <a:cs typeface="+mn-cs"/>
            </a:rPr>
            <a:t>measures</a:t>
          </a:r>
          <a:r>
            <a:rPr lang="en-US" kern="1200" dirty="0"/>
            <a:t> </a:t>
          </a:r>
          <a:r>
            <a:rPr lang="en-US" kern="1200" dirty="0">
              <a:latin typeface="Tw Cen MT"/>
              <a:ea typeface="+mn-ea"/>
              <a:cs typeface="+mn-cs"/>
            </a:rPr>
            <a:t>required</a:t>
          </a:r>
          <a:r>
            <a:rPr lang="en-US" kern="1200" dirty="0"/>
            <a:t> </a:t>
          </a:r>
          <a:r>
            <a:rPr lang="en-US" kern="1200" dirty="0">
              <a:latin typeface="Tw Cen MT"/>
              <a:ea typeface="+mn-ea"/>
              <a:cs typeface="+mn-cs"/>
            </a:rPr>
            <a:t>to</a:t>
          </a:r>
          <a:r>
            <a:rPr lang="en-US" kern="1200" dirty="0"/>
            <a:t> </a:t>
          </a:r>
          <a:r>
            <a:rPr lang="en-US" kern="1200" dirty="0">
              <a:latin typeface="Tw Cen MT"/>
              <a:ea typeface="+mn-ea"/>
              <a:cs typeface="+mn-cs"/>
            </a:rPr>
            <a:t>actively report</a:t>
          </a:r>
          <a:r>
            <a:rPr lang="en-US" kern="1200" dirty="0"/>
            <a:t>.</a:t>
          </a:r>
        </a:p>
      </dgm:t>
    </dgm:pt>
    <dgm:pt modelId="{C425AA6C-77DF-4B79-95B3-21BCD77F7DB7}" type="parTrans" cxnId="{7CDF41A1-5D98-410A-87AA-93AE567C686D}">
      <dgm:prSet/>
      <dgm:spPr/>
      <dgm:t>
        <a:bodyPr/>
        <a:lstStyle/>
        <a:p>
          <a:endParaRPr lang="en-US"/>
        </a:p>
      </dgm:t>
    </dgm:pt>
    <dgm:pt modelId="{6022623B-65F9-4249-9D87-7928D294435A}" type="sibTrans" cxnId="{7CDF41A1-5D98-410A-87AA-93AE567C686D}">
      <dgm:prSet/>
      <dgm:spPr/>
      <dgm:t>
        <a:bodyPr/>
        <a:lstStyle/>
        <a:p>
          <a:endParaRPr lang="en-US"/>
        </a:p>
      </dgm:t>
    </dgm:pt>
    <dgm:pt modelId="{EFB743A9-63A5-4A22-976D-6FA80FCF3493}">
      <dgm:prSet/>
      <dgm:spPr>
        <a:solidFill>
          <a:schemeClr val="tx2">
            <a:lumMod val="90000"/>
            <a:lumOff val="10000"/>
          </a:schemeClr>
        </a:solidFill>
      </dgm:spPr>
      <dgm:t>
        <a:bodyPr/>
        <a:lstStyle/>
        <a:p>
          <a:pPr marL="0" lvl="0" indent="0" defTabSz="1422400">
            <a:spcBef>
              <a:spcPct val="0"/>
            </a:spcBef>
            <a:spcAft>
              <a:spcPct val="35000"/>
            </a:spcAft>
            <a:buNone/>
          </a:pPr>
          <a:r>
            <a:rPr lang="en-US" kern="1200" dirty="0">
              <a:latin typeface="Tw Cen MT"/>
              <a:ea typeface="+mn-ea"/>
              <a:cs typeface="+mn-cs"/>
            </a:rPr>
            <a:t>Quality measures set same as in 2023 performance year.</a:t>
          </a:r>
        </a:p>
      </dgm:t>
    </dgm:pt>
    <dgm:pt modelId="{E4708A68-3184-4D30-9845-7694FADE4228}" type="parTrans" cxnId="{C8A6A49D-00EF-4156-B26D-0958846CFFDD}">
      <dgm:prSet/>
      <dgm:spPr/>
      <dgm:t>
        <a:bodyPr/>
        <a:lstStyle/>
        <a:p>
          <a:endParaRPr lang="en-US"/>
        </a:p>
      </dgm:t>
    </dgm:pt>
    <dgm:pt modelId="{8C115C9F-C184-437F-9716-07E81D833A77}" type="sibTrans" cxnId="{C8A6A49D-00EF-4156-B26D-0958846CFFDD}">
      <dgm:prSet/>
      <dgm:spPr/>
      <dgm:t>
        <a:bodyPr/>
        <a:lstStyle/>
        <a:p>
          <a:endParaRPr lang="en-US"/>
        </a:p>
      </dgm:t>
    </dgm:pt>
    <dgm:pt modelId="{DEE14805-CE01-42D3-9767-FF9C7BC68E05}">
      <dgm:prSet/>
      <dgm:spPr>
        <a:solidFill>
          <a:schemeClr val="tx2">
            <a:lumMod val="90000"/>
            <a:lumOff val="10000"/>
          </a:schemeClr>
        </a:solidFill>
      </dgm:spPr>
      <dgm:t>
        <a:bodyPr/>
        <a:lstStyle/>
        <a:p>
          <a:pPr marL="0" lvl="0" indent="0" defTabSz="1422400">
            <a:spcBef>
              <a:spcPct val="0"/>
            </a:spcBef>
            <a:spcAft>
              <a:spcPct val="35000"/>
            </a:spcAft>
            <a:buNone/>
          </a:pPr>
          <a:r>
            <a:rPr lang="en-US" kern="1200" dirty="0">
              <a:latin typeface="Tw Cen MT"/>
              <a:ea typeface="+mn-ea"/>
              <a:cs typeface="+mn-cs"/>
            </a:rPr>
            <a:t>There are significant annual changes to the 2024 measure specifications.</a:t>
          </a:r>
        </a:p>
      </dgm:t>
    </dgm:pt>
    <dgm:pt modelId="{AF8FC810-5387-45F7-8962-3F9FFF01F610}" type="parTrans" cxnId="{A4BF4F6E-A86B-40A5-A357-052ABB6345E8}">
      <dgm:prSet/>
      <dgm:spPr/>
      <dgm:t>
        <a:bodyPr/>
        <a:lstStyle/>
        <a:p>
          <a:endParaRPr lang="en-US"/>
        </a:p>
      </dgm:t>
    </dgm:pt>
    <dgm:pt modelId="{734F4DC9-64FF-482E-BECB-EA5A7A3660F0}" type="sibTrans" cxnId="{A4BF4F6E-A86B-40A5-A357-052ABB6345E8}">
      <dgm:prSet/>
      <dgm:spPr/>
      <dgm:t>
        <a:bodyPr/>
        <a:lstStyle/>
        <a:p>
          <a:endParaRPr lang="en-US"/>
        </a:p>
      </dgm:t>
    </dgm:pt>
    <dgm:pt modelId="{FD9BD541-A264-49AF-85EA-8B2A79719C95}">
      <dgm:prSet/>
      <dgm:spPr>
        <a:solidFill>
          <a:schemeClr val="tx2">
            <a:lumMod val="90000"/>
            <a:lumOff val="10000"/>
          </a:schemeClr>
        </a:solidFill>
      </dgm:spPr>
      <dgm:t>
        <a:bodyPr/>
        <a:lstStyle/>
        <a:p>
          <a:r>
            <a:rPr lang="en-US" dirty="0"/>
            <a:t>The coding documents were updated with annual coding changes. </a:t>
          </a:r>
        </a:p>
      </dgm:t>
    </dgm:pt>
    <dgm:pt modelId="{0FE394F4-745B-46F8-8439-487DBA0986AB}" type="parTrans" cxnId="{61841334-40E3-4AB6-B677-AC6BD0C61B7B}">
      <dgm:prSet/>
      <dgm:spPr/>
      <dgm:t>
        <a:bodyPr/>
        <a:lstStyle/>
        <a:p>
          <a:endParaRPr lang="en-US"/>
        </a:p>
      </dgm:t>
    </dgm:pt>
    <dgm:pt modelId="{B01FA591-A9E5-41FA-BEA4-4D63EF3B32F7}" type="sibTrans" cxnId="{61841334-40E3-4AB6-B677-AC6BD0C61B7B}">
      <dgm:prSet/>
      <dgm:spPr/>
      <dgm:t>
        <a:bodyPr/>
        <a:lstStyle/>
        <a:p>
          <a:endParaRPr lang="en-US"/>
        </a:p>
      </dgm:t>
    </dgm:pt>
    <dgm:pt modelId="{4B13CE4D-AACC-4E1B-BC3D-5AD5A2E022A7}" type="pres">
      <dgm:prSet presAssocID="{626DDFB1-D499-44A7-B334-28B16E67FD76}" presName="outerComposite" presStyleCnt="0">
        <dgm:presLayoutVars>
          <dgm:chMax val="5"/>
          <dgm:dir/>
          <dgm:resizeHandles val="exact"/>
        </dgm:presLayoutVars>
      </dgm:prSet>
      <dgm:spPr/>
    </dgm:pt>
    <dgm:pt modelId="{DD32099F-CBA0-40BC-97FF-D8549C496960}" type="pres">
      <dgm:prSet presAssocID="{626DDFB1-D499-44A7-B334-28B16E67FD76}" presName="dummyMaxCanvas" presStyleCnt="0">
        <dgm:presLayoutVars/>
      </dgm:prSet>
      <dgm:spPr/>
    </dgm:pt>
    <dgm:pt modelId="{4135F77C-E86A-4C7C-89E5-F342AFD895A9}" type="pres">
      <dgm:prSet presAssocID="{626DDFB1-D499-44A7-B334-28B16E67FD76}" presName="FourNodes_1" presStyleLbl="node1" presStyleIdx="0" presStyleCnt="4">
        <dgm:presLayoutVars>
          <dgm:bulletEnabled val="1"/>
        </dgm:presLayoutVars>
      </dgm:prSet>
      <dgm:spPr/>
    </dgm:pt>
    <dgm:pt modelId="{F59D00F8-2C34-4FD4-98C2-BB1D7B91C270}" type="pres">
      <dgm:prSet presAssocID="{626DDFB1-D499-44A7-B334-28B16E67FD76}" presName="FourNodes_2" presStyleLbl="node1" presStyleIdx="1" presStyleCnt="4">
        <dgm:presLayoutVars>
          <dgm:bulletEnabled val="1"/>
        </dgm:presLayoutVars>
      </dgm:prSet>
      <dgm:spPr/>
    </dgm:pt>
    <dgm:pt modelId="{F32E7750-8FDE-4B17-A5AB-0C00ECF022BF}" type="pres">
      <dgm:prSet presAssocID="{626DDFB1-D499-44A7-B334-28B16E67FD76}" presName="FourNodes_3" presStyleLbl="node1" presStyleIdx="2" presStyleCnt="4">
        <dgm:presLayoutVars>
          <dgm:bulletEnabled val="1"/>
        </dgm:presLayoutVars>
      </dgm:prSet>
      <dgm:spPr/>
    </dgm:pt>
    <dgm:pt modelId="{6A6E001D-1C3E-4A81-B359-48BE5E9A3A7F}" type="pres">
      <dgm:prSet presAssocID="{626DDFB1-D499-44A7-B334-28B16E67FD76}" presName="FourNodes_4" presStyleLbl="node1" presStyleIdx="3" presStyleCnt="4">
        <dgm:presLayoutVars>
          <dgm:bulletEnabled val="1"/>
        </dgm:presLayoutVars>
      </dgm:prSet>
      <dgm:spPr/>
    </dgm:pt>
    <dgm:pt modelId="{8F6A1230-5E7C-48FE-8D40-122959E22B8D}" type="pres">
      <dgm:prSet presAssocID="{626DDFB1-D499-44A7-B334-28B16E67FD76}" presName="FourConn_1-2" presStyleLbl="fgAccFollowNode1" presStyleIdx="0" presStyleCnt="3">
        <dgm:presLayoutVars>
          <dgm:bulletEnabled val="1"/>
        </dgm:presLayoutVars>
      </dgm:prSet>
      <dgm:spPr/>
    </dgm:pt>
    <dgm:pt modelId="{137B3907-A790-4271-87DC-51350D5EC1CF}" type="pres">
      <dgm:prSet presAssocID="{626DDFB1-D499-44A7-B334-28B16E67FD76}" presName="FourConn_2-3" presStyleLbl="fgAccFollowNode1" presStyleIdx="1" presStyleCnt="3">
        <dgm:presLayoutVars>
          <dgm:bulletEnabled val="1"/>
        </dgm:presLayoutVars>
      </dgm:prSet>
      <dgm:spPr/>
    </dgm:pt>
    <dgm:pt modelId="{FE57485F-C7E5-49CC-AF71-B6ACAAA64F6A}" type="pres">
      <dgm:prSet presAssocID="{626DDFB1-D499-44A7-B334-28B16E67FD76}" presName="FourConn_3-4" presStyleLbl="fgAccFollowNode1" presStyleIdx="2" presStyleCnt="3">
        <dgm:presLayoutVars>
          <dgm:bulletEnabled val="1"/>
        </dgm:presLayoutVars>
      </dgm:prSet>
      <dgm:spPr/>
    </dgm:pt>
    <dgm:pt modelId="{4485D0D2-85C5-48D2-9D6C-6B80DCD48D28}" type="pres">
      <dgm:prSet presAssocID="{626DDFB1-D499-44A7-B334-28B16E67FD76}" presName="FourNodes_1_text" presStyleLbl="node1" presStyleIdx="3" presStyleCnt="4">
        <dgm:presLayoutVars>
          <dgm:bulletEnabled val="1"/>
        </dgm:presLayoutVars>
      </dgm:prSet>
      <dgm:spPr/>
    </dgm:pt>
    <dgm:pt modelId="{463414FF-9F89-40FA-9CB3-1C0FE3377C82}" type="pres">
      <dgm:prSet presAssocID="{626DDFB1-D499-44A7-B334-28B16E67FD76}" presName="FourNodes_2_text" presStyleLbl="node1" presStyleIdx="3" presStyleCnt="4">
        <dgm:presLayoutVars>
          <dgm:bulletEnabled val="1"/>
        </dgm:presLayoutVars>
      </dgm:prSet>
      <dgm:spPr/>
    </dgm:pt>
    <dgm:pt modelId="{C333ABD4-1B08-4657-A3A3-39182992576C}" type="pres">
      <dgm:prSet presAssocID="{626DDFB1-D499-44A7-B334-28B16E67FD76}" presName="FourNodes_3_text" presStyleLbl="node1" presStyleIdx="3" presStyleCnt="4">
        <dgm:presLayoutVars>
          <dgm:bulletEnabled val="1"/>
        </dgm:presLayoutVars>
      </dgm:prSet>
      <dgm:spPr/>
    </dgm:pt>
    <dgm:pt modelId="{7F73FE50-0B46-4EA6-9B8A-4C2B880BB96B}" type="pres">
      <dgm:prSet presAssocID="{626DDFB1-D499-44A7-B334-28B16E67FD76}" presName="FourNodes_4_text" presStyleLbl="node1" presStyleIdx="3" presStyleCnt="4">
        <dgm:presLayoutVars>
          <dgm:bulletEnabled val="1"/>
        </dgm:presLayoutVars>
      </dgm:prSet>
      <dgm:spPr/>
    </dgm:pt>
  </dgm:ptLst>
  <dgm:cxnLst>
    <dgm:cxn modelId="{2A90F925-24A8-4865-ADA6-41310B93B523}" type="presOf" srcId="{DEE14805-CE01-42D3-9767-FF9C7BC68E05}" destId="{C333ABD4-1B08-4657-A3A3-39182992576C}" srcOrd="1" destOrd="0" presId="urn:microsoft.com/office/officeart/2005/8/layout/vProcess5"/>
    <dgm:cxn modelId="{61841334-40E3-4AB6-B677-AC6BD0C61B7B}" srcId="{626DDFB1-D499-44A7-B334-28B16E67FD76}" destId="{FD9BD541-A264-49AF-85EA-8B2A79719C95}" srcOrd="3" destOrd="0" parTransId="{0FE394F4-745B-46F8-8439-487DBA0986AB}" sibTransId="{B01FA591-A9E5-41FA-BEA4-4D63EF3B32F7}"/>
    <dgm:cxn modelId="{66E12640-6582-4208-B880-F48F137D3CFB}" type="presOf" srcId="{FD9BD541-A264-49AF-85EA-8B2A79719C95}" destId="{7F73FE50-0B46-4EA6-9B8A-4C2B880BB96B}" srcOrd="1" destOrd="0" presId="urn:microsoft.com/office/officeart/2005/8/layout/vProcess5"/>
    <dgm:cxn modelId="{A4BF4F6E-A86B-40A5-A357-052ABB6345E8}" srcId="{626DDFB1-D499-44A7-B334-28B16E67FD76}" destId="{DEE14805-CE01-42D3-9767-FF9C7BC68E05}" srcOrd="2" destOrd="0" parTransId="{AF8FC810-5387-45F7-8962-3F9FFF01F610}" sibTransId="{734F4DC9-64FF-482E-BECB-EA5A7A3660F0}"/>
    <dgm:cxn modelId="{0C05E14F-ABFB-4873-A256-6128F8A8DA40}" type="presOf" srcId="{DEE14805-CE01-42D3-9767-FF9C7BC68E05}" destId="{F32E7750-8FDE-4B17-A5AB-0C00ECF022BF}" srcOrd="0" destOrd="0" presId="urn:microsoft.com/office/officeart/2005/8/layout/vProcess5"/>
    <dgm:cxn modelId="{47313C71-EAE3-40CC-8BB4-AA11A8735635}" type="presOf" srcId="{EFB743A9-63A5-4A22-976D-6FA80FCF3493}" destId="{463414FF-9F89-40FA-9CB3-1C0FE3377C82}" srcOrd="1" destOrd="0" presId="urn:microsoft.com/office/officeart/2005/8/layout/vProcess5"/>
    <dgm:cxn modelId="{525AA751-45BA-4A33-B6C1-8BCE11EB58EA}" type="presOf" srcId="{DEE513BA-A0D2-4CC5-8745-DC32B28F199A}" destId="{4485D0D2-85C5-48D2-9D6C-6B80DCD48D28}" srcOrd="1" destOrd="0" presId="urn:microsoft.com/office/officeart/2005/8/layout/vProcess5"/>
    <dgm:cxn modelId="{995BB954-B5DD-4534-A011-845D4346F40B}" type="presOf" srcId="{EFB743A9-63A5-4A22-976D-6FA80FCF3493}" destId="{F59D00F8-2C34-4FD4-98C2-BB1D7B91C270}" srcOrd="0" destOrd="0" presId="urn:microsoft.com/office/officeart/2005/8/layout/vProcess5"/>
    <dgm:cxn modelId="{A6CBC576-3BCF-4FE6-85C2-4D821BFC7177}" type="presOf" srcId="{6022623B-65F9-4249-9D87-7928D294435A}" destId="{8F6A1230-5E7C-48FE-8D40-122959E22B8D}" srcOrd="0" destOrd="0" presId="urn:microsoft.com/office/officeart/2005/8/layout/vProcess5"/>
    <dgm:cxn modelId="{2991488F-2D48-4E87-B194-53A65BA1DA83}" type="presOf" srcId="{734F4DC9-64FF-482E-BECB-EA5A7A3660F0}" destId="{FE57485F-C7E5-49CC-AF71-B6ACAAA64F6A}" srcOrd="0" destOrd="0" presId="urn:microsoft.com/office/officeart/2005/8/layout/vProcess5"/>
    <dgm:cxn modelId="{C8A6A49D-00EF-4156-B26D-0958846CFFDD}" srcId="{626DDFB1-D499-44A7-B334-28B16E67FD76}" destId="{EFB743A9-63A5-4A22-976D-6FA80FCF3493}" srcOrd="1" destOrd="0" parTransId="{E4708A68-3184-4D30-9845-7694FADE4228}" sibTransId="{8C115C9F-C184-437F-9716-07E81D833A77}"/>
    <dgm:cxn modelId="{7CDF41A1-5D98-410A-87AA-93AE567C686D}" srcId="{626DDFB1-D499-44A7-B334-28B16E67FD76}" destId="{DEE513BA-A0D2-4CC5-8745-DC32B28F199A}" srcOrd="0" destOrd="0" parTransId="{C425AA6C-77DF-4B79-95B3-21BCD77F7DB7}" sibTransId="{6022623B-65F9-4249-9D87-7928D294435A}"/>
    <dgm:cxn modelId="{60E69FA8-7FFC-45DC-9657-DF358258FB40}" type="presOf" srcId="{FD9BD541-A264-49AF-85EA-8B2A79719C95}" destId="{6A6E001D-1C3E-4A81-B359-48BE5E9A3A7F}" srcOrd="0" destOrd="0" presId="urn:microsoft.com/office/officeart/2005/8/layout/vProcess5"/>
    <dgm:cxn modelId="{4DB62AAB-E585-45F4-B286-A3E4CCC88E2C}" type="presOf" srcId="{8C115C9F-C184-437F-9716-07E81D833A77}" destId="{137B3907-A790-4271-87DC-51350D5EC1CF}" srcOrd="0" destOrd="0" presId="urn:microsoft.com/office/officeart/2005/8/layout/vProcess5"/>
    <dgm:cxn modelId="{492CF4AF-A031-4703-BE20-9EAAE0D2C850}" type="presOf" srcId="{DEE513BA-A0D2-4CC5-8745-DC32B28F199A}" destId="{4135F77C-E86A-4C7C-89E5-F342AFD895A9}" srcOrd="0" destOrd="0" presId="urn:microsoft.com/office/officeart/2005/8/layout/vProcess5"/>
    <dgm:cxn modelId="{039041B1-A181-4AB6-9E74-2524A300A1A6}" type="presOf" srcId="{626DDFB1-D499-44A7-B334-28B16E67FD76}" destId="{4B13CE4D-AACC-4E1B-BC3D-5AD5A2E022A7}" srcOrd="0" destOrd="0" presId="urn:microsoft.com/office/officeart/2005/8/layout/vProcess5"/>
    <dgm:cxn modelId="{188C1E72-F2D4-4477-B352-C96108B8DD32}" type="presParOf" srcId="{4B13CE4D-AACC-4E1B-BC3D-5AD5A2E022A7}" destId="{DD32099F-CBA0-40BC-97FF-D8549C496960}" srcOrd="0" destOrd="0" presId="urn:microsoft.com/office/officeart/2005/8/layout/vProcess5"/>
    <dgm:cxn modelId="{97D534E9-4BD5-4697-8FA2-D3674F04650F}" type="presParOf" srcId="{4B13CE4D-AACC-4E1B-BC3D-5AD5A2E022A7}" destId="{4135F77C-E86A-4C7C-89E5-F342AFD895A9}" srcOrd="1" destOrd="0" presId="urn:microsoft.com/office/officeart/2005/8/layout/vProcess5"/>
    <dgm:cxn modelId="{5890AFCF-A062-4647-82E9-210D69EB0866}" type="presParOf" srcId="{4B13CE4D-AACC-4E1B-BC3D-5AD5A2E022A7}" destId="{F59D00F8-2C34-4FD4-98C2-BB1D7B91C270}" srcOrd="2" destOrd="0" presId="urn:microsoft.com/office/officeart/2005/8/layout/vProcess5"/>
    <dgm:cxn modelId="{522B09E3-7486-4E6D-BD3E-CEF83F1CA752}" type="presParOf" srcId="{4B13CE4D-AACC-4E1B-BC3D-5AD5A2E022A7}" destId="{F32E7750-8FDE-4B17-A5AB-0C00ECF022BF}" srcOrd="3" destOrd="0" presId="urn:microsoft.com/office/officeart/2005/8/layout/vProcess5"/>
    <dgm:cxn modelId="{6ED01517-E403-4EC2-B537-6517DD3B4D6B}" type="presParOf" srcId="{4B13CE4D-AACC-4E1B-BC3D-5AD5A2E022A7}" destId="{6A6E001D-1C3E-4A81-B359-48BE5E9A3A7F}" srcOrd="4" destOrd="0" presId="urn:microsoft.com/office/officeart/2005/8/layout/vProcess5"/>
    <dgm:cxn modelId="{FF3B3CDF-F2D6-4835-AB09-EF79E4E92B64}" type="presParOf" srcId="{4B13CE4D-AACC-4E1B-BC3D-5AD5A2E022A7}" destId="{8F6A1230-5E7C-48FE-8D40-122959E22B8D}" srcOrd="5" destOrd="0" presId="urn:microsoft.com/office/officeart/2005/8/layout/vProcess5"/>
    <dgm:cxn modelId="{DC787FBD-C7C3-409F-9E5A-A0A52882D068}" type="presParOf" srcId="{4B13CE4D-AACC-4E1B-BC3D-5AD5A2E022A7}" destId="{137B3907-A790-4271-87DC-51350D5EC1CF}" srcOrd="6" destOrd="0" presId="urn:microsoft.com/office/officeart/2005/8/layout/vProcess5"/>
    <dgm:cxn modelId="{B6EADB62-1595-4960-8974-4179227AC4B5}" type="presParOf" srcId="{4B13CE4D-AACC-4E1B-BC3D-5AD5A2E022A7}" destId="{FE57485F-C7E5-49CC-AF71-B6ACAAA64F6A}" srcOrd="7" destOrd="0" presId="urn:microsoft.com/office/officeart/2005/8/layout/vProcess5"/>
    <dgm:cxn modelId="{81A0A404-DF1A-4944-AAF1-0F4AC5497C46}" type="presParOf" srcId="{4B13CE4D-AACC-4E1B-BC3D-5AD5A2E022A7}" destId="{4485D0D2-85C5-48D2-9D6C-6B80DCD48D28}" srcOrd="8" destOrd="0" presId="urn:microsoft.com/office/officeart/2005/8/layout/vProcess5"/>
    <dgm:cxn modelId="{F1732F8B-FD7E-4E4D-B3A3-EB5F717378AC}" type="presParOf" srcId="{4B13CE4D-AACC-4E1B-BC3D-5AD5A2E022A7}" destId="{463414FF-9F89-40FA-9CB3-1C0FE3377C82}" srcOrd="9" destOrd="0" presId="urn:microsoft.com/office/officeart/2005/8/layout/vProcess5"/>
    <dgm:cxn modelId="{E108E12B-11B6-4027-B012-4011CA4DC403}" type="presParOf" srcId="{4B13CE4D-AACC-4E1B-BC3D-5AD5A2E022A7}" destId="{C333ABD4-1B08-4657-A3A3-39182992576C}" srcOrd="10" destOrd="0" presId="urn:microsoft.com/office/officeart/2005/8/layout/vProcess5"/>
    <dgm:cxn modelId="{965B5AA0-8E56-48BC-AD12-C26B04714412}" type="presParOf" srcId="{4B13CE4D-AACC-4E1B-BC3D-5AD5A2E022A7}" destId="{7F73FE50-0B46-4EA6-9B8A-4C2B880BB96B}"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7242DA-BE7A-4DA6-A410-0AAD6CF92D98}"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CC7B14DA-EBB2-471A-9253-8427EA7043E5}">
      <dgm:prSet/>
      <dgm:spPr/>
      <dgm:t>
        <a:bodyPr/>
        <a:lstStyle/>
        <a:p>
          <a:pPr>
            <a:lnSpc>
              <a:spcPct val="100000"/>
            </a:lnSpc>
          </a:pPr>
          <a:r>
            <a:rPr lang="en-US" dirty="0"/>
            <a:t>Have a </a:t>
          </a:r>
          <a:r>
            <a:rPr lang="en-US" u="sng" dirty="0"/>
            <a:t>Plan of Action</a:t>
          </a:r>
          <a:r>
            <a:rPr lang="en-US" dirty="0"/>
            <a:t> for excessive measure Skips; e.g. not able to confirm diabetes.</a:t>
          </a:r>
        </a:p>
      </dgm:t>
    </dgm:pt>
    <dgm:pt modelId="{5655B2AC-E2FB-405D-A9CF-831FB6D1337A}" type="parTrans" cxnId="{CD7C9AEC-A797-4C9F-B309-A6A0C4273140}">
      <dgm:prSet/>
      <dgm:spPr/>
      <dgm:t>
        <a:bodyPr/>
        <a:lstStyle/>
        <a:p>
          <a:endParaRPr lang="en-US"/>
        </a:p>
      </dgm:t>
    </dgm:pt>
    <dgm:pt modelId="{40C6D23C-DAD0-4EE2-AF7F-098E45A13B91}" type="sibTrans" cxnId="{CD7C9AEC-A797-4C9F-B309-A6A0C4273140}">
      <dgm:prSet/>
      <dgm:spPr/>
      <dgm:t>
        <a:bodyPr/>
        <a:lstStyle/>
        <a:p>
          <a:endParaRPr lang="en-US"/>
        </a:p>
      </dgm:t>
    </dgm:pt>
    <dgm:pt modelId="{A693B213-159D-4D27-BFF2-BE8E6E8E2E85}">
      <dgm:prSet/>
      <dgm:spPr/>
      <dgm:t>
        <a:bodyPr/>
        <a:lstStyle/>
        <a:p>
          <a:pPr>
            <a:lnSpc>
              <a:spcPct val="100000"/>
            </a:lnSpc>
          </a:pPr>
          <a:r>
            <a:rPr lang="en-US" dirty="0"/>
            <a:t>Do not get stuck on 1 record. In the first 14 days complete as many records as possible.</a:t>
          </a:r>
        </a:p>
      </dgm:t>
    </dgm:pt>
    <dgm:pt modelId="{F9F259CE-342E-4FF2-AD19-431318E6D13E}" type="parTrans" cxnId="{987C2EA1-56FD-4742-9E4C-27AAA10AE86E}">
      <dgm:prSet/>
      <dgm:spPr/>
      <dgm:t>
        <a:bodyPr/>
        <a:lstStyle/>
        <a:p>
          <a:endParaRPr lang="en-US"/>
        </a:p>
      </dgm:t>
    </dgm:pt>
    <dgm:pt modelId="{27E0D843-A9A7-4F39-85B4-1392591E2DD2}" type="sibTrans" cxnId="{987C2EA1-56FD-4742-9E4C-27AAA10AE86E}">
      <dgm:prSet/>
      <dgm:spPr/>
      <dgm:t>
        <a:bodyPr/>
        <a:lstStyle/>
        <a:p>
          <a:endParaRPr lang="en-US"/>
        </a:p>
      </dgm:t>
    </dgm:pt>
    <dgm:pt modelId="{CBC42229-553C-4F07-8E38-5F9D85A262D2}">
      <dgm:prSet/>
      <dgm:spPr/>
      <dgm:t>
        <a:bodyPr/>
        <a:lstStyle/>
        <a:p>
          <a:pPr>
            <a:lnSpc>
              <a:spcPct val="100000"/>
            </a:lnSpc>
          </a:pPr>
          <a:r>
            <a:rPr lang="en-US"/>
            <a:t>You can always return to a record.</a:t>
          </a:r>
        </a:p>
      </dgm:t>
    </dgm:pt>
    <dgm:pt modelId="{F0EC4E1C-9DC9-4901-B136-91846D8689C0}" type="parTrans" cxnId="{FB4F4FBA-943A-46F1-8B9E-0715F909567D}">
      <dgm:prSet/>
      <dgm:spPr/>
      <dgm:t>
        <a:bodyPr/>
        <a:lstStyle/>
        <a:p>
          <a:endParaRPr lang="en-US"/>
        </a:p>
      </dgm:t>
    </dgm:pt>
    <dgm:pt modelId="{9E1A0EFF-4A4B-4F48-9E40-7195A25AD19B}" type="sibTrans" cxnId="{FB4F4FBA-943A-46F1-8B9E-0715F909567D}">
      <dgm:prSet/>
      <dgm:spPr/>
      <dgm:t>
        <a:bodyPr/>
        <a:lstStyle/>
        <a:p>
          <a:endParaRPr lang="en-US"/>
        </a:p>
      </dgm:t>
    </dgm:pt>
    <dgm:pt modelId="{71B9509E-4DCF-4953-98D0-B0AAB35ABB86}">
      <dgm:prSet/>
      <dgm:spPr/>
      <dgm:t>
        <a:bodyPr/>
        <a:lstStyle/>
        <a:p>
          <a:pPr>
            <a:lnSpc>
              <a:spcPct val="100000"/>
            </a:lnSpc>
          </a:pPr>
          <a:r>
            <a:rPr lang="en-US" dirty="0"/>
            <a:t>Do not spend a lot of time on requested dates in the questions if not legible as CMS allows you to default to </a:t>
          </a:r>
          <a:r>
            <a:rPr lang="en-US" b="1" dirty="0"/>
            <a:t>December 31, 2024</a:t>
          </a:r>
          <a:r>
            <a:rPr lang="en-US" dirty="0"/>
            <a:t>.</a:t>
          </a:r>
        </a:p>
      </dgm:t>
    </dgm:pt>
    <dgm:pt modelId="{53E3C01B-57B5-472E-B871-9CAE0FE60069}" type="parTrans" cxnId="{FF1A55A8-D735-43B4-9F5B-99534E453987}">
      <dgm:prSet/>
      <dgm:spPr/>
      <dgm:t>
        <a:bodyPr/>
        <a:lstStyle/>
        <a:p>
          <a:endParaRPr lang="en-US"/>
        </a:p>
      </dgm:t>
    </dgm:pt>
    <dgm:pt modelId="{C9CA5A4C-2882-48FA-B1CB-E89979E877C1}" type="sibTrans" cxnId="{FF1A55A8-D735-43B4-9F5B-99534E453987}">
      <dgm:prSet/>
      <dgm:spPr/>
      <dgm:t>
        <a:bodyPr/>
        <a:lstStyle/>
        <a:p>
          <a:endParaRPr lang="en-US"/>
        </a:p>
      </dgm:t>
    </dgm:pt>
    <dgm:pt modelId="{4FEB240A-0C47-4986-BC58-F8F51A02C70F}">
      <dgm:prSet/>
      <dgm:spPr/>
      <dgm:t>
        <a:bodyPr/>
        <a:lstStyle/>
        <a:p>
          <a:pPr>
            <a:lnSpc>
              <a:spcPct val="100000"/>
            </a:lnSpc>
          </a:pPr>
          <a:r>
            <a:rPr lang="en-US" dirty="0"/>
            <a:t>Do not overwrite data unless you are certain the data is correct and more recent than the data entered.</a:t>
          </a:r>
        </a:p>
      </dgm:t>
    </dgm:pt>
    <dgm:pt modelId="{1CC40031-45A9-493D-924B-EC33A51857F0}" type="parTrans" cxnId="{8A192393-8F21-40E3-8AB4-6C9C955F5DB3}">
      <dgm:prSet/>
      <dgm:spPr/>
      <dgm:t>
        <a:bodyPr/>
        <a:lstStyle/>
        <a:p>
          <a:endParaRPr lang="en-US"/>
        </a:p>
      </dgm:t>
    </dgm:pt>
    <dgm:pt modelId="{DC0FFD6F-46AC-486C-9164-559976C215DB}" type="sibTrans" cxnId="{8A192393-8F21-40E3-8AB4-6C9C955F5DB3}">
      <dgm:prSet/>
      <dgm:spPr/>
      <dgm:t>
        <a:bodyPr/>
        <a:lstStyle/>
        <a:p>
          <a:endParaRPr lang="en-US"/>
        </a:p>
      </dgm:t>
    </dgm:pt>
    <dgm:pt modelId="{A5874B3E-592D-4FFA-8A3E-EECEAED6F0D8}">
      <dgm:prSet/>
      <dgm:spPr/>
      <dgm:t>
        <a:bodyPr/>
        <a:lstStyle/>
        <a:p>
          <a:pPr>
            <a:lnSpc>
              <a:spcPct val="100000"/>
            </a:lnSpc>
          </a:pPr>
          <a:r>
            <a:rPr lang="en-US" dirty="0"/>
            <a:t>Be done in 8 weeks (NOT 12 weeks)</a:t>
          </a:r>
        </a:p>
      </dgm:t>
    </dgm:pt>
    <dgm:pt modelId="{ECE1F2FC-28B3-42D9-B036-F9436A075C2D}" type="parTrans" cxnId="{70D0731D-76A4-4BF3-9D4E-E1EE69E0E6BE}">
      <dgm:prSet/>
      <dgm:spPr/>
      <dgm:t>
        <a:bodyPr/>
        <a:lstStyle/>
        <a:p>
          <a:endParaRPr lang="en-US"/>
        </a:p>
      </dgm:t>
    </dgm:pt>
    <dgm:pt modelId="{4FD549AC-F14D-4900-B3CC-559E9CFF5FD6}" type="sibTrans" cxnId="{70D0731D-76A4-4BF3-9D4E-E1EE69E0E6BE}">
      <dgm:prSet/>
      <dgm:spPr/>
      <dgm:t>
        <a:bodyPr/>
        <a:lstStyle/>
        <a:p>
          <a:endParaRPr lang="en-US"/>
        </a:p>
      </dgm:t>
    </dgm:pt>
    <dgm:pt modelId="{E93E7238-6B33-41DD-9AC5-C563C2B86B20}" type="pres">
      <dgm:prSet presAssocID="{7E7242DA-BE7A-4DA6-A410-0AAD6CF92D98}" presName="root" presStyleCnt="0">
        <dgm:presLayoutVars>
          <dgm:dir/>
          <dgm:resizeHandles val="exact"/>
        </dgm:presLayoutVars>
      </dgm:prSet>
      <dgm:spPr/>
    </dgm:pt>
    <dgm:pt modelId="{299E9E42-AEAF-4679-A6BE-F1D72E5478CB}" type="pres">
      <dgm:prSet presAssocID="{CC7B14DA-EBB2-471A-9253-8427EA7043E5}" presName="compNode" presStyleCnt="0"/>
      <dgm:spPr/>
    </dgm:pt>
    <dgm:pt modelId="{63559126-48E9-4CDA-9F90-9E086108E487}" type="pres">
      <dgm:prSet presAssocID="{CC7B14DA-EBB2-471A-9253-8427EA7043E5}" presName="bgRect" presStyleLbl="bgShp" presStyleIdx="0" presStyleCnt="6"/>
      <dgm:spPr/>
    </dgm:pt>
    <dgm:pt modelId="{1968E7A1-A4E9-4BCE-A1C8-D12344EB4D05}" type="pres">
      <dgm:prSet presAssocID="{CC7B14DA-EBB2-471A-9253-8427EA7043E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a:ext>
      </dgm:extLst>
    </dgm:pt>
    <dgm:pt modelId="{1BCD7697-664A-4652-9AE4-649D635B0693}" type="pres">
      <dgm:prSet presAssocID="{CC7B14DA-EBB2-471A-9253-8427EA7043E5}" presName="spaceRect" presStyleCnt="0"/>
      <dgm:spPr/>
    </dgm:pt>
    <dgm:pt modelId="{811D40A2-6953-4E10-870B-75E23BAC07B7}" type="pres">
      <dgm:prSet presAssocID="{CC7B14DA-EBB2-471A-9253-8427EA7043E5}" presName="parTx" presStyleLbl="revTx" presStyleIdx="0" presStyleCnt="6">
        <dgm:presLayoutVars>
          <dgm:chMax val="0"/>
          <dgm:chPref val="0"/>
        </dgm:presLayoutVars>
      </dgm:prSet>
      <dgm:spPr/>
    </dgm:pt>
    <dgm:pt modelId="{5290FA18-93E9-4C09-AB98-7D71D9AFE4B6}" type="pres">
      <dgm:prSet presAssocID="{40C6D23C-DAD0-4EE2-AF7F-098E45A13B91}" presName="sibTrans" presStyleCnt="0"/>
      <dgm:spPr/>
    </dgm:pt>
    <dgm:pt modelId="{53F2D1F1-8799-4936-AAF1-DD09DA58BA3E}" type="pres">
      <dgm:prSet presAssocID="{A693B213-159D-4D27-BFF2-BE8E6E8E2E85}" presName="compNode" presStyleCnt="0"/>
      <dgm:spPr/>
    </dgm:pt>
    <dgm:pt modelId="{A3A2ED7F-E3D8-419E-9A19-92B87236E213}" type="pres">
      <dgm:prSet presAssocID="{A693B213-159D-4D27-BFF2-BE8E6E8E2E85}" presName="bgRect" presStyleLbl="bgShp" presStyleIdx="1" presStyleCnt="6"/>
      <dgm:spPr/>
    </dgm:pt>
    <dgm:pt modelId="{A35F39EF-E7FC-443D-A736-F011DA6C7614}" type="pres">
      <dgm:prSet presAssocID="{A693B213-159D-4D27-BFF2-BE8E6E8E2E8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196C13C-EF12-404A-B031-5B8F9336CEAD}" type="pres">
      <dgm:prSet presAssocID="{A693B213-159D-4D27-BFF2-BE8E6E8E2E85}" presName="spaceRect" presStyleCnt="0"/>
      <dgm:spPr/>
    </dgm:pt>
    <dgm:pt modelId="{B15E9772-1A0B-4451-8894-4EE3C4ACC95C}" type="pres">
      <dgm:prSet presAssocID="{A693B213-159D-4D27-BFF2-BE8E6E8E2E85}" presName="parTx" presStyleLbl="revTx" presStyleIdx="1" presStyleCnt="6">
        <dgm:presLayoutVars>
          <dgm:chMax val="0"/>
          <dgm:chPref val="0"/>
        </dgm:presLayoutVars>
      </dgm:prSet>
      <dgm:spPr/>
    </dgm:pt>
    <dgm:pt modelId="{1387712D-E853-4FD8-B3D5-4807D70170EF}" type="pres">
      <dgm:prSet presAssocID="{27E0D843-A9A7-4F39-85B4-1392591E2DD2}" presName="sibTrans" presStyleCnt="0"/>
      <dgm:spPr/>
    </dgm:pt>
    <dgm:pt modelId="{EDBCBAB8-84E8-4A84-BC04-4D3730320B7B}" type="pres">
      <dgm:prSet presAssocID="{CBC42229-553C-4F07-8E38-5F9D85A262D2}" presName="compNode" presStyleCnt="0"/>
      <dgm:spPr/>
    </dgm:pt>
    <dgm:pt modelId="{7EC3941A-3868-45E6-B49C-9ACFDBAEA050}" type="pres">
      <dgm:prSet presAssocID="{CBC42229-553C-4F07-8E38-5F9D85A262D2}" presName="bgRect" presStyleLbl="bgShp" presStyleIdx="2" presStyleCnt="6"/>
      <dgm:spPr/>
    </dgm:pt>
    <dgm:pt modelId="{A640DEF5-2D28-4E2B-B765-6DABBA9BA02D}" type="pres">
      <dgm:prSet presAssocID="{CBC42229-553C-4F07-8E38-5F9D85A262D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ne Arrow: U-turn"/>
        </a:ext>
      </dgm:extLst>
    </dgm:pt>
    <dgm:pt modelId="{B52BE506-7B94-4F94-BBCD-7030A0F33C76}" type="pres">
      <dgm:prSet presAssocID="{CBC42229-553C-4F07-8E38-5F9D85A262D2}" presName="spaceRect" presStyleCnt="0"/>
      <dgm:spPr/>
    </dgm:pt>
    <dgm:pt modelId="{70BA004F-5828-4532-991F-9736E37ED8AA}" type="pres">
      <dgm:prSet presAssocID="{CBC42229-553C-4F07-8E38-5F9D85A262D2}" presName="parTx" presStyleLbl="revTx" presStyleIdx="2" presStyleCnt="6">
        <dgm:presLayoutVars>
          <dgm:chMax val="0"/>
          <dgm:chPref val="0"/>
        </dgm:presLayoutVars>
      </dgm:prSet>
      <dgm:spPr/>
    </dgm:pt>
    <dgm:pt modelId="{1105BF28-D736-4B44-9D70-9DBCC5948F31}" type="pres">
      <dgm:prSet presAssocID="{9E1A0EFF-4A4B-4F48-9E40-7195A25AD19B}" presName="sibTrans" presStyleCnt="0"/>
      <dgm:spPr/>
    </dgm:pt>
    <dgm:pt modelId="{DD682955-F020-4612-9BB6-0BAF3516FD4D}" type="pres">
      <dgm:prSet presAssocID="{71B9509E-4DCF-4953-98D0-B0AAB35ABB86}" presName="compNode" presStyleCnt="0"/>
      <dgm:spPr/>
    </dgm:pt>
    <dgm:pt modelId="{D2BA37D0-4D23-4EF0-9F09-61F083DB5300}" type="pres">
      <dgm:prSet presAssocID="{71B9509E-4DCF-4953-98D0-B0AAB35ABB86}" presName="bgRect" presStyleLbl="bgShp" presStyleIdx="3" presStyleCnt="6"/>
      <dgm:spPr/>
    </dgm:pt>
    <dgm:pt modelId="{F6B20DB0-F897-4121-9B3C-53BEB631E74A}" type="pres">
      <dgm:prSet presAssocID="{71B9509E-4DCF-4953-98D0-B0AAB35ABB8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21BD5331-CE9E-416A-B3E1-4E3A23911050}" type="pres">
      <dgm:prSet presAssocID="{71B9509E-4DCF-4953-98D0-B0AAB35ABB86}" presName="spaceRect" presStyleCnt="0"/>
      <dgm:spPr/>
    </dgm:pt>
    <dgm:pt modelId="{32C47EAC-1F92-402F-A3D3-00A758D26D5B}" type="pres">
      <dgm:prSet presAssocID="{71B9509E-4DCF-4953-98D0-B0AAB35ABB86}" presName="parTx" presStyleLbl="revTx" presStyleIdx="3" presStyleCnt="6">
        <dgm:presLayoutVars>
          <dgm:chMax val="0"/>
          <dgm:chPref val="0"/>
        </dgm:presLayoutVars>
      </dgm:prSet>
      <dgm:spPr/>
    </dgm:pt>
    <dgm:pt modelId="{C21E7DAE-1699-442F-9888-662287961A68}" type="pres">
      <dgm:prSet presAssocID="{C9CA5A4C-2882-48FA-B1CB-E89979E877C1}" presName="sibTrans" presStyleCnt="0"/>
      <dgm:spPr/>
    </dgm:pt>
    <dgm:pt modelId="{0BC50AEB-C499-480C-8415-3DAA93D1E2F7}" type="pres">
      <dgm:prSet presAssocID="{4FEB240A-0C47-4986-BC58-F8F51A02C70F}" presName="compNode" presStyleCnt="0"/>
      <dgm:spPr/>
    </dgm:pt>
    <dgm:pt modelId="{8064BB09-D0F3-49C2-8B0C-322B235C9F41}" type="pres">
      <dgm:prSet presAssocID="{4FEB240A-0C47-4986-BC58-F8F51A02C70F}" presName="bgRect" presStyleLbl="bgShp" presStyleIdx="4" presStyleCnt="6"/>
      <dgm:spPr/>
    </dgm:pt>
    <dgm:pt modelId="{E4F2AF1F-DB72-42F2-B385-D08E4AEAFAE3}" type="pres">
      <dgm:prSet presAssocID="{4FEB240A-0C47-4986-BC58-F8F51A02C70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2262D2C5-40EA-4DC0-A3F1-2168E7820A45}" type="pres">
      <dgm:prSet presAssocID="{4FEB240A-0C47-4986-BC58-F8F51A02C70F}" presName="spaceRect" presStyleCnt="0"/>
      <dgm:spPr/>
    </dgm:pt>
    <dgm:pt modelId="{78C52255-2709-438F-860B-F849328052ED}" type="pres">
      <dgm:prSet presAssocID="{4FEB240A-0C47-4986-BC58-F8F51A02C70F}" presName="parTx" presStyleLbl="revTx" presStyleIdx="4" presStyleCnt="6">
        <dgm:presLayoutVars>
          <dgm:chMax val="0"/>
          <dgm:chPref val="0"/>
        </dgm:presLayoutVars>
      </dgm:prSet>
      <dgm:spPr/>
    </dgm:pt>
    <dgm:pt modelId="{9BA44640-51FB-4EFB-94E1-C44C190675D1}" type="pres">
      <dgm:prSet presAssocID="{DC0FFD6F-46AC-486C-9164-559976C215DB}" presName="sibTrans" presStyleCnt="0"/>
      <dgm:spPr/>
    </dgm:pt>
    <dgm:pt modelId="{F9050077-989C-442F-A7B9-4CFE3A2EE73B}" type="pres">
      <dgm:prSet presAssocID="{A5874B3E-592D-4FFA-8A3E-EECEAED6F0D8}" presName="compNode" presStyleCnt="0"/>
      <dgm:spPr/>
    </dgm:pt>
    <dgm:pt modelId="{08CE23BE-31A3-45B2-B375-FADD3D17C424}" type="pres">
      <dgm:prSet presAssocID="{A5874B3E-592D-4FFA-8A3E-EECEAED6F0D8}" presName="bgRect" presStyleLbl="bgShp" presStyleIdx="5" presStyleCnt="6"/>
      <dgm:spPr/>
    </dgm:pt>
    <dgm:pt modelId="{127584CC-2883-4EAF-911E-7287C5C707E7}" type="pres">
      <dgm:prSet presAssocID="{A5874B3E-592D-4FFA-8A3E-EECEAED6F0D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heckmark"/>
        </a:ext>
      </dgm:extLst>
    </dgm:pt>
    <dgm:pt modelId="{2205F13E-40F2-4C4D-9ED4-83DBE98984D1}" type="pres">
      <dgm:prSet presAssocID="{A5874B3E-592D-4FFA-8A3E-EECEAED6F0D8}" presName="spaceRect" presStyleCnt="0"/>
      <dgm:spPr/>
    </dgm:pt>
    <dgm:pt modelId="{0476DFD0-36E8-463C-BB93-6E75126600DF}" type="pres">
      <dgm:prSet presAssocID="{A5874B3E-592D-4FFA-8A3E-EECEAED6F0D8}" presName="parTx" presStyleLbl="revTx" presStyleIdx="5" presStyleCnt="6">
        <dgm:presLayoutVars>
          <dgm:chMax val="0"/>
          <dgm:chPref val="0"/>
        </dgm:presLayoutVars>
      </dgm:prSet>
      <dgm:spPr/>
    </dgm:pt>
  </dgm:ptLst>
  <dgm:cxnLst>
    <dgm:cxn modelId="{D262870A-1915-4D12-973B-2FB935A55E70}" type="presOf" srcId="{4FEB240A-0C47-4986-BC58-F8F51A02C70F}" destId="{78C52255-2709-438F-860B-F849328052ED}" srcOrd="0" destOrd="0" presId="urn:microsoft.com/office/officeart/2018/2/layout/IconVerticalSolidList"/>
    <dgm:cxn modelId="{80777712-06DE-4F04-A234-A33D4EC3E1CD}" type="presOf" srcId="{A693B213-159D-4D27-BFF2-BE8E6E8E2E85}" destId="{B15E9772-1A0B-4451-8894-4EE3C4ACC95C}" srcOrd="0" destOrd="0" presId="urn:microsoft.com/office/officeart/2018/2/layout/IconVerticalSolidList"/>
    <dgm:cxn modelId="{70D0731D-76A4-4BF3-9D4E-E1EE69E0E6BE}" srcId="{7E7242DA-BE7A-4DA6-A410-0AAD6CF92D98}" destId="{A5874B3E-592D-4FFA-8A3E-EECEAED6F0D8}" srcOrd="5" destOrd="0" parTransId="{ECE1F2FC-28B3-42D9-B036-F9436A075C2D}" sibTransId="{4FD549AC-F14D-4900-B3CC-559E9CFF5FD6}"/>
    <dgm:cxn modelId="{E78E8354-976B-4232-82F6-E3B338CF65E2}" type="presOf" srcId="{7E7242DA-BE7A-4DA6-A410-0AAD6CF92D98}" destId="{E93E7238-6B33-41DD-9AC5-C563C2B86B20}" srcOrd="0" destOrd="0" presId="urn:microsoft.com/office/officeart/2018/2/layout/IconVerticalSolidList"/>
    <dgm:cxn modelId="{982E237F-A53E-45B1-8478-D6018ACB6B15}" type="presOf" srcId="{71B9509E-4DCF-4953-98D0-B0AAB35ABB86}" destId="{32C47EAC-1F92-402F-A3D3-00A758D26D5B}" srcOrd="0" destOrd="0" presId="urn:microsoft.com/office/officeart/2018/2/layout/IconVerticalSolidList"/>
    <dgm:cxn modelId="{8A192393-8F21-40E3-8AB4-6C9C955F5DB3}" srcId="{7E7242DA-BE7A-4DA6-A410-0AAD6CF92D98}" destId="{4FEB240A-0C47-4986-BC58-F8F51A02C70F}" srcOrd="4" destOrd="0" parTransId="{1CC40031-45A9-493D-924B-EC33A51857F0}" sibTransId="{DC0FFD6F-46AC-486C-9164-559976C215DB}"/>
    <dgm:cxn modelId="{7ADE0294-0865-441C-B178-C4FFB04B9C55}" type="presOf" srcId="{A5874B3E-592D-4FFA-8A3E-EECEAED6F0D8}" destId="{0476DFD0-36E8-463C-BB93-6E75126600DF}" srcOrd="0" destOrd="0" presId="urn:microsoft.com/office/officeart/2018/2/layout/IconVerticalSolidList"/>
    <dgm:cxn modelId="{987C2EA1-56FD-4742-9E4C-27AAA10AE86E}" srcId="{7E7242DA-BE7A-4DA6-A410-0AAD6CF92D98}" destId="{A693B213-159D-4D27-BFF2-BE8E6E8E2E85}" srcOrd="1" destOrd="0" parTransId="{F9F259CE-342E-4FF2-AD19-431318E6D13E}" sibTransId="{27E0D843-A9A7-4F39-85B4-1392591E2DD2}"/>
    <dgm:cxn modelId="{FF1A55A8-D735-43B4-9F5B-99534E453987}" srcId="{7E7242DA-BE7A-4DA6-A410-0AAD6CF92D98}" destId="{71B9509E-4DCF-4953-98D0-B0AAB35ABB86}" srcOrd="3" destOrd="0" parTransId="{53E3C01B-57B5-472E-B871-9CAE0FE60069}" sibTransId="{C9CA5A4C-2882-48FA-B1CB-E89979E877C1}"/>
    <dgm:cxn modelId="{ED8E44AF-6207-425F-BD23-83BEA9FD9D6F}" type="presOf" srcId="{CC7B14DA-EBB2-471A-9253-8427EA7043E5}" destId="{811D40A2-6953-4E10-870B-75E23BAC07B7}" srcOrd="0" destOrd="0" presId="urn:microsoft.com/office/officeart/2018/2/layout/IconVerticalSolidList"/>
    <dgm:cxn modelId="{FB4F4FBA-943A-46F1-8B9E-0715F909567D}" srcId="{7E7242DA-BE7A-4DA6-A410-0AAD6CF92D98}" destId="{CBC42229-553C-4F07-8E38-5F9D85A262D2}" srcOrd="2" destOrd="0" parTransId="{F0EC4E1C-9DC9-4901-B136-91846D8689C0}" sibTransId="{9E1A0EFF-4A4B-4F48-9E40-7195A25AD19B}"/>
    <dgm:cxn modelId="{EA07F6D0-1D1F-4463-9D1C-07021044A532}" type="presOf" srcId="{CBC42229-553C-4F07-8E38-5F9D85A262D2}" destId="{70BA004F-5828-4532-991F-9736E37ED8AA}" srcOrd="0" destOrd="0" presId="urn:microsoft.com/office/officeart/2018/2/layout/IconVerticalSolidList"/>
    <dgm:cxn modelId="{CD7C9AEC-A797-4C9F-B309-A6A0C4273140}" srcId="{7E7242DA-BE7A-4DA6-A410-0AAD6CF92D98}" destId="{CC7B14DA-EBB2-471A-9253-8427EA7043E5}" srcOrd="0" destOrd="0" parTransId="{5655B2AC-E2FB-405D-A9CF-831FB6D1337A}" sibTransId="{40C6D23C-DAD0-4EE2-AF7F-098E45A13B91}"/>
    <dgm:cxn modelId="{3658E72D-FE7F-468F-987E-D935EDBF6381}" type="presParOf" srcId="{E93E7238-6B33-41DD-9AC5-C563C2B86B20}" destId="{299E9E42-AEAF-4679-A6BE-F1D72E5478CB}" srcOrd="0" destOrd="0" presId="urn:microsoft.com/office/officeart/2018/2/layout/IconVerticalSolidList"/>
    <dgm:cxn modelId="{638A2BC4-4DDE-4E53-AE5A-33BD7F633B6C}" type="presParOf" srcId="{299E9E42-AEAF-4679-A6BE-F1D72E5478CB}" destId="{63559126-48E9-4CDA-9F90-9E086108E487}" srcOrd="0" destOrd="0" presId="urn:microsoft.com/office/officeart/2018/2/layout/IconVerticalSolidList"/>
    <dgm:cxn modelId="{24BB925F-4039-4BBF-9700-FB1E899572BE}" type="presParOf" srcId="{299E9E42-AEAF-4679-A6BE-F1D72E5478CB}" destId="{1968E7A1-A4E9-4BCE-A1C8-D12344EB4D05}" srcOrd="1" destOrd="0" presId="urn:microsoft.com/office/officeart/2018/2/layout/IconVerticalSolidList"/>
    <dgm:cxn modelId="{4B39A7EC-2F1C-40E3-82BE-9033C4BEE5E9}" type="presParOf" srcId="{299E9E42-AEAF-4679-A6BE-F1D72E5478CB}" destId="{1BCD7697-664A-4652-9AE4-649D635B0693}" srcOrd="2" destOrd="0" presId="urn:microsoft.com/office/officeart/2018/2/layout/IconVerticalSolidList"/>
    <dgm:cxn modelId="{0BE2959C-DAED-406E-AC31-E2FE0CDBB826}" type="presParOf" srcId="{299E9E42-AEAF-4679-A6BE-F1D72E5478CB}" destId="{811D40A2-6953-4E10-870B-75E23BAC07B7}" srcOrd="3" destOrd="0" presId="urn:microsoft.com/office/officeart/2018/2/layout/IconVerticalSolidList"/>
    <dgm:cxn modelId="{66E80893-2A5B-496E-9B96-B6A2BEE989E4}" type="presParOf" srcId="{E93E7238-6B33-41DD-9AC5-C563C2B86B20}" destId="{5290FA18-93E9-4C09-AB98-7D71D9AFE4B6}" srcOrd="1" destOrd="0" presId="urn:microsoft.com/office/officeart/2018/2/layout/IconVerticalSolidList"/>
    <dgm:cxn modelId="{C45DC8C7-FA55-4ED8-9DF3-8236D9FDE0F8}" type="presParOf" srcId="{E93E7238-6B33-41DD-9AC5-C563C2B86B20}" destId="{53F2D1F1-8799-4936-AAF1-DD09DA58BA3E}" srcOrd="2" destOrd="0" presId="urn:microsoft.com/office/officeart/2018/2/layout/IconVerticalSolidList"/>
    <dgm:cxn modelId="{F2E77CFF-5451-40AF-9AA2-9E7B08B1DD6C}" type="presParOf" srcId="{53F2D1F1-8799-4936-AAF1-DD09DA58BA3E}" destId="{A3A2ED7F-E3D8-419E-9A19-92B87236E213}" srcOrd="0" destOrd="0" presId="urn:microsoft.com/office/officeart/2018/2/layout/IconVerticalSolidList"/>
    <dgm:cxn modelId="{095EF0D1-EECA-45F3-B85A-F59F783CEBDB}" type="presParOf" srcId="{53F2D1F1-8799-4936-AAF1-DD09DA58BA3E}" destId="{A35F39EF-E7FC-443D-A736-F011DA6C7614}" srcOrd="1" destOrd="0" presId="urn:microsoft.com/office/officeart/2018/2/layout/IconVerticalSolidList"/>
    <dgm:cxn modelId="{92254DAC-EC38-4189-9D31-F3BA030E235B}" type="presParOf" srcId="{53F2D1F1-8799-4936-AAF1-DD09DA58BA3E}" destId="{A196C13C-EF12-404A-B031-5B8F9336CEAD}" srcOrd="2" destOrd="0" presId="urn:microsoft.com/office/officeart/2018/2/layout/IconVerticalSolidList"/>
    <dgm:cxn modelId="{BB8251A0-4C87-46B1-83E8-E76ADE58714B}" type="presParOf" srcId="{53F2D1F1-8799-4936-AAF1-DD09DA58BA3E}" destId="{B15E9772-1A0B-4451-8894-4EE3C4ACC95C}" srcOrd="3" destOrd="0" presId="urn:microsoft.com/office/officeart/2018/2/layout/IconVerticalSolidList"/>
    <dgm:cxn modelId="{744E187B-127C-4A79-B540-8522D1CDCDD8}" type="presParOf" srcId="{E93E7238-6B33-41DD-9AC5-C563C2B86B20}" destId="{1387712D-E853-4FD8-B3D5-4807D70170EF}" srcOrd="3" destOrd="0" presId="urn:microsoft.com/office/officeart/2018/2/layout/IconVerticalSolidList"/>
    <dgm:cxn modelId="{CD9E2EFC-F006-4A4B-A89E-8601BA46DF19}" type="presParOf" srcId="{E93E7238-6B33-41DD-9AC5-C563C2B86B20}" destId="{EDBCBAB8-84E8-4A84-BC04-4D3730320B7B}" srcOrd="4" destOrd="0" presId="urn:microsoft.com/office/officeart/2018/2/layout/IconVerticalSolidList"/>
    <dgm:cxn modelId="{B1DE79F8-F5F0-488D-9723-73E89DED1C99}" type="presParOf" srcId="{EDBCBAB8-84E8-4A84-BC04-4D3730320B7B}" destId="{7EC3941A-3868-45E6-B49C-9ACFDBAEA050}" srcOrd="0" destOrd="0" presId="urn:microsoft.com/office/officeart/2018/2/layout/IconVerticalSolidList"/>
    <dgm:cxn modelId="{543EF630-4A2A-4B67-B84F-706388C6C674}" type="presParOf" srcId="{EDBCBAB8-84E8-4A84-BC04-4D3730320B7B}" destId="{A640DEF5-2D28-4E2B-B765-6DABBA9BA02D}" srcOrd="1" destOrd="0" presId="urn:microsoft.com/office/officeart/2018/2/layout/IconVerticalSolidList"/>
    <dgm:cxn modelId="{4C3EC9F5-2D92-4D7D-BB7E-01DFC00D6CD3}" type="presParOf" srcId="{EDBCBAB8-84E8-4A84-BC04-4D3730320B7B}" destId="{B52BE506-7B94-4F94-BBCD-7030A0F33C76}" srcOrd="2" destOrd="0" presId="urn:microsoft.com/office/officeart/2018/2/layout/IconVerticalSolidList"/>
    <dgm:cxn modelId="{8AFB2466-B1A2-407B-B669-A76B7EE0798F}" type="presParOf" srcId="{EDBCBAB8-84E8-4A84-BC04-4D3730320B7B}" destId="{70BA004F-5828-4532-991F-9736E37ED8AA}" srcOrd="3" destOrd="0" presId="urn:microsoft.com/office/officeart/2018/2/layout/IconVerticalSolidList"/>
    <dgm:cxn modelId="{E7EA2F34-630B-4BB1-A762-B5BC5F189984}" type="presParOf" srcId="{E93E7238-6B33-41DD-9AC5-C563C2B86B20}" destId="{1105BF28-D736-4B44-9D70-9DBCC5948F31}" srcOrd="5" destOrd="0" presId="urn:microsoft.com/office/officeart/2018/2/layout/IconVerticalSolidList"/>
    <dgm:cxn modelId="{A973E0C9-C5B9-4E85-B1B6-21BCEC0B23CC}" type="presParOf" srcId="{E93E7238-6B33-41DD-9AC5-C563C2B86B20}" destId="{DD682955-F020-4612-9BB6-0BAF3516FD4D}" srcOrd="6" destOrd="0" presId="urn:microsoft.com/office/officeart/2018/2/layout/IconVerticalSolidList"/>
    <dgm:cxn modelId="{5850E80E-BC0D-4172-9039-681C1E30FE4D}" type="presParOf" srcId="{DD682955-F020-4612-9BB6-0BAF3516FD4D}" destId="{D2BA37D0-4D23-4EF0-9F09-61F083DB5300}" srcOrd="0" destOrd="0" presId="urn:microsoft.com/office/officeart/2018/2/layout/IconVerticalSolidList"/>
    <dgm:cxn modelId="{39C209D7-AF15-44D1-BCB5-7CE40DC46E45}" type="presParOf" srcId="{DD682955-F020-4612-9BB6-0BAF3516FD4D}" destId="{F6B20DB0-F897-4121-9B3C-53BEB631E74A}" srcOrd="1" destOrd="0" presId="urn:microsoft.com/office/officeart/2018/2/layout/IconVerticalSolidList"/>
    <dgm:cxn modelId="{0A89F8A2-80BD-4B0E-A675-9B13D79B79C9}" type="presParOf" srcId="{DD682955-F020-4612-9BB6-0BAF3516FD4D}" destId="{21BD5331-CE9E-416A-B3E1-4E3A23911050}" srcOrd="2" destOrd="0" presId="urn:microsoft.com/office/officeart/2018/2/layout/IconVerticalSolidList"/>
    <dgm:cxn modelId="{8CF52806-78D2-4FBD-87BF-3968A0339F5E}" type="presParOf" srcId="{DD682955-F020-4612-9BB6-0BAF3516FD4D}" destId="{32C47EAC-1F92-402F-A3D3-00A758D26D5B}" srcOrd="3" destOrd="0" presId="urn:microsoft.com/office/officeart/2018/2/layout/IconVerticalSolidList"/>
    <dgm:cxn modelId="{01E37A0C-76DD-4BD3-A302-EFBE4337E8CB}" type="presParOf" srcId="{E93E7238-6B33-41DD-9AC5-C563C2B86B20}" destId="{C21E7DAE-1699-442F-9888-662287961A68}" srcOrd="7" destOrd="0" presId="urn:microsoft.com/office/officeart/2018/2/layout/IconVerticalSolidList"/>
    <dgm:cxn modelId="{7EBEFA37-E1A7-4F28-9BE5-88BD96F5EEDA}" type="presParOf" srcId="{E93E7238-6B33-41DD-9AC5-C563C2B86B20}" destId="{0BC50AEB-C499-480C-8415-3DAA93D1E2F7}" srcOrd="8" destOrd="0" presId="urn:microsoft.com/office/officeart/2018/2/layout/IconVerticalSolidList"/>
    <dgm:cxn modelId="{8B89B0FA-056E-441C-AB9E-C1DABE96BA67}" type="presParOf" srcId="{0BC50AEB-C499-480C-8415-3DAA93D1E2F7}" destId="{8064BB09-D0F3-49C2-8B0C-322B235C9F41}" srcOrd="0" destOrd="0" presId="urn:microsoft.com/office/officeart/2018/2/layout/IconVerticalSolidList"/>
    <dgm:cxn modelId="{F96A3FC0-8A63-4F46-A74D-87E9C12C242D}" type="presParOf" srcId="{0BC50AEB-C499-480C-8415-3DAA93D1E2F7}" destId="{E4F2AF1F-DB72-42F2-B385-D08E4AEAFAE3}" srcOrd="1" destOrd="0" presId="urn:microsoft.com/office/officeart/2018/2/layout/IconVerticalSolidList"/>
    <dgm:cxn modelId="{716267BE-1342-41E7-9815-B34BE50CCEA2}" type="presParOf" srcId="{0BC50AEB-C499-480C-8415-3DAA93D1E2F7}" destId="{2262D2C5-40EA-4DC0-A3F1-2168E7820A45}" srcOrd="2" destOrd="0" presId="urn:microsoft.com/office/officeart/2018/2/layout/IconVerticalSolidList"/>
    <dgm:cxn modelId="{99BD967E-8DC0-459C-80B4-A094186BD225}" type="presParOf" srcId="{0BC50AEB-C499-480C-8415-3DAA93D1E2F7}" destId="{78C52255-2709-438F-860B-F849328052ED}" srcOrd="3" destOrd="0" presId="urn:microsoft.com/office/officeart/2018/2/layout/IconVerticalSolidList"/>
    <dgm:cxn modelId="{CF08FFD5-A208-4E7B-B64F-CCE70D2518C8}" type="presParOf" srcId="{E93E7238-6B33-41DD-9AC5-C563C2B86B20}" destId="{9BA44640-51FB-4EFB-94E1-C44C190675D1}" srcOrd="9" destOrd="0" presId="urn:microsoft.com/office/officeart/2018/2/layout/IconVerticalSolidList"/>
    <dgm:cxn modelId="{504947F2-AF17-46CC-84AB-9D688E67997B}" type="presParOf" srcId="{E93E7238-6B33-41DD-9AC5-C563C2B86B20}" destId="{F9050077-989C-442F-A7B9-4CFE3A2EE73B}" srcOrd="10" destOrd="0" presId="urn:microsoft.com/office/officeart/2018/2/layout/IconVerticalSolidList"/>
    <dgm:cxn modelId="{AEA412E1-293C-4A8C-94E2-3152AB904379}" type="presParOf" srcId="{F9050077-989C-442F-A7B9-4CFE3A2EE73B}" destId="{08CE23BE-31A3-45B2-B375-FADD3D17C424}" srcOrd="0" destOrd="0" presId="urn:microsoft.com/office/officeart/2018/2/layout/IconVerticalSolidList"/>
    <dgm:cxn modelId="{6F3510D2-3B87-4F2E-B01C-CD30EC2D0518}" type="presParOf" srcId="{F9050077-989C-442F-A7B9-4CFE3A2EE73B}" destId="{127584CC-2883-4EAF-911E-7287C5C707E7}" srcOrd="1" destOrd="0" presId="urn:microsoft.com/office/officeart/2018/2/layout/IconVerticalSolidList"/>
    <dgm:cxn modelId="{68C53EEA-40BA-490F-A621-4A755DC09467}" type="presParOf" srcId="{F9050077-989C-442F-A7B9-4CFE3A2EE73B}" destId="{2205F13E-40F2-4C4D-9ED4-83DBE98984D1}" srcOrd="2" destOrd="0" presId="urn:microsoft.com/office/officeart/2018/2/layout/IconVerticalSolidList"/>
    <dgm:cxn modelId="{1C3FCFD2-3650-42BD-A240-24735DD4C5F0}" type="presParOf" srcId="{F9050077-989C-442F-A7B9-4CFE3A2EE73B}" destId="{0476DFD0-36E8-463C-BB93-6E75126600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140FE-E960-4F46-8E52-F95529B9F83A}">
      <dsp:nvSpPr>
        <dsp:cNvPr id="0" name=""/>
        <dsp:cNvSpPr/>
      </dsp:nvSpPr>
      <dsp:spPr>
        <a:xfrm>
          <a:off x="0" y="531"/>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D368964-D8C0-45AE-9BBE-A0EC23395191}">
      <dsp:nvSpPr>
        <dsp:cNvPr id="0" name=""/>
        <dsp:cNvSpPr/>
      </dsp:nvSpPr>
      <dsp:spPr>
        <a:xfrm>
          <a:off x="0" y="531"/>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ACO and Quality Reporting</a:t>
          </a:r>
          <a:endParaRPr lang="en-US" sz="1700" kern="1200" dirty="0"/>
        </a:p>
      </dsp:txBody>
      <dsp:txXfrm>
        <a:off x="0" y="531"/>
        <a:ext cx="3886200" cy="483363"/>
      </dsp:txXfrm>
    </dsp:sp>
    <dsp:sp modelId="{22FFEA17-9161-4B2D-9D5E-5BCA9F55970F}">
      <dsp:nvSpPr>
        <dsp:cNvPr id="0" name=""/>
        <dsp:cNvSpPr/>
      </dsp:nvSpPr>
      <dsp:spPr>
        <a:xfrm>
          <a:off x="0" y="483895"/>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0BB92C0-CA37-42DA-9AAA-8EA566BEC54F}">
      <dsp:nvSpPr>
        <dsp:cNvPr id="0" name=""/>
        <dsp:cNvSpPr/>
      </dsp:nvSpPr>
      <dsp:spPr>
        <a:xfrm>
          <a:off x="0" y="483895"/>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Quality Reporting Timeline</a:t>
          </a:r>
          <a:endParaRPr lang="en-US" sz="1700" kern="1200" dirty="0"/>
        </a:p>
      </dsp:txBody>
      <dsp:txXfrm>
        <a:off x="0" y="483895"/>
        <a:ext cx="3886200" cy="483363"/>
      </dsp:txXfrm>
    </dsp:sp>
    <dsp:sp modelId="{E3FEF13E-3023-439E-9CCD-236A2C205831}">
      <dsp:nvSpPr>
        <dsp:cNvPr id="0" name=""/>
        <dsp:cNvSpPr/>
      </dsp:nvSpPr>
      <dsp:spPr>
        <a:xfrm>
          <a:off x="0" y="967259"/>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2A8684A-389D-40DE-8852-9C883660B06B}">
      <dsp:nvSpPr>
        <dsp:cNvPr id="0" name=""/>
        <dsp:cNvSpPr/>
      </dsp:nvSpPr>
      <dsp:spPr>
        <a:xfrm>
          <a:off x="0" y="967259"/>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CMS Web Interface Quality Measures</a:t>
          </a:r>
          <a:endParaRPr lang="en-US" sz="1700" kern="1200" dirty="0"/>
        </a:p>
      </dsp:txBody>
      <dsp:txXfrm>
        <a:off x="0" y="967259"/>
        <a:ext cx="3886200" cy="483363"/>
      </dsp:txXfrm>
    </dsp:sp>
    <dsp:sp modelId="{069407BA-EAE0-48A2-B3AB-AD5D65A13067}">
      <dsp:nvSpPr>
        <dsp:cNvPr id="0" name=""/>
        <dsp:cNvSpPr/>
      </dsp:nvSpPr>
      <dsp:spPr>
        <a:xfrm>
          <a:off x="0" y="1450623"/>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AEC849-4ACC-4E3B-937E-0AB86DE0B4C7}">
      <dsp:nvSpPr>
        <dsp:cNvPr id="0" name=""/>
        <dsp:cNvSpPr/>
      </dsp:nvSpPr>
      <dsp:spPr>
        <a:xfrm>
          <a:off x="0" y="1450623"/>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Quality Reporting Patients Sample</a:t>
          </a:r>
          <a:endParaRPr lang="en-US" sz="1700" kern="1200" dirty="0"/>
        </a:p>
      </dsp:txBody>
      <dsp:txXfrm>
        <a:off x="0" y="1450623"/>
        <a:ext cx="3886200" cy="483363"/>
      </dsp:txXfrm>
    </dsp:sp>
    <dsp:sp modelId="{834560A0-5137-4A5B-B6CE-1E785CD6C201}">
      <dsp:nvSpPr>
        <dsp:cNvPr id="0" name=""/>
        <dsp:cNvSpPr/>
      </dsp:nvSpPr>
      <dsp:spPr>
        <a:xfrm>
          <a:off x="0" y="1933987"/>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7ECBFF9-B002-4E60-869D-BD9E98B6FAD5}">
      <dsp:nvSpPr>
        <dsp:cNvPr id="0" name=""/>
        <dsp:cNvSpPr/>
      </dsp:nvSpPr>
      <dsp:spPr>
        <a:xfrm>
          <a:off x="0" y="1933987"/>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Tw Cen MT"/>
              <a:ea typeface="+mn-ea"/>
              <a:cs typeface="+mn-cs"/>
            </a:rPr>
            <a:t>Health</a:t>
          </a:r>
          <a:r>
            <a:rPr lang="en-US" sz="1700" kern="1200"/>
            <a:t> </a:t>
          </a:r>
          <a:r>
            <a:rPr lang="en-US" sz="1700" b="1" kern="1200">
              <a:latin typeface="Tw Cen MT"/>
              <a:ea typeface="+mn-ea"/>
              <a:cs typeface="+mn-cs"/>
            </a:rPr>
            <a:t>Endeavors</a:t>
          </a:r>
          <a:r>
            <a:rPr lang="en-US" sz="1700" kern="1200"/>
            <a:t> </a:t>
          </a:r>
          <a:r>
            <a:rPr lang="en-US" sz="1700" b="1" kern="1200">
              <a:latin typeface="Tw Cen MT"/>
              <a:ea typeface="+mn-ea"/>
              <a:cs typeface="+mn-cs"/>
            </a:rPr>
            <a:t>Access</a:t>
          </a:r>
        </a:p>
      </dsp:txBody>
      <dsp:txXfrm>
        <a:off x="0" y="1933987"/>
        <a:ext cx="3886200" cy="483363"/>
      </dsp:txXfrm>
    </dsp:sp>
    <dsp:sp modelId="{BA777CF2-678A-42AB-BDA3-6B8CC7AD6625}">
      <dsp:nvSpPr>
        <dsp:cNvPr id="0" name=""/>
        <dsp:cNvSpPr/>
      </dsp:nvSpPr>
      <dsp:spPr>
        <a:xfrm>
          <a:off x="0" y="2417350"/>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D8DCCAB-9F79-4C07-A8E0-36D9ADC9E25F}">
      <dsp:nvSpPr>
        <dsp:cNvPr id="0" name=""/>
        <dsp:cNvSpPr/>
      </dsp:nvSpPr>
      <dsp:spPr>
        <a:xfrm>
          <a:off x="0" y="2417350"/>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CMS WI Random Sample 2024 Tool</a:t>
          </a:r>
          <a:endParaRPr lang="en-US" sz="1700" kern="1200" dirty="0"/>
        </a:p>
      </dsp:txBody>
      <dsp:txXfrm>
        <a:off x="0" y="2417350"/>
        <a:ext cx="3886200" cy="483363"/>
      </dsp:txXfrm>
    </dsp:sp>
    <dsp:sp modelId="{DDA2DC3E-A5E0-4D5E-808E-8111F68C3209}">
      <dsp:nvSpPr>
        <dsp:cNvPr id="0" name=""/>
        <dsp:cNvSpPr/>
      </dsp:nvSpPr>
      <dsp:spPr>
        <a:xfrm>
          <a:off x="0" y="2900714"/>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901726E-554D-4B5A-9B05-8A115A1DE77C}">
      <dsp:nvSpPr>
        <dsp:cNvPr id="0" name=""/>
        <dsp:cNvSpPr/>
      </dsp:nvSpPr>
      <dsp:spPr>
        <a:xfrm>
          <a:off x="0" y="3389531"/>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Quality Performance Score</a:t>
          </a:r>
          <a:endParaRPr lang="en-US" sz="1700" kern="1200" dirty="0"/>
        </a:p>
      </dsp:txBody>
      <dsp:txXfrm>
        <a:off x="0" y="3389531"/>
        <a:ext cx="3886200" cy="483363"/>
      </dsp:txXfrm>
    </dsp:sp>
    <dsp:sp modelId="{6579880E-55C7-41B9-AB14-74E640F9CF76}">
      <dsp:nvSpPr>
        <dsp:cNvPr id="0" name=""/>
        <dsp:cNvSpPr/>
      </dsp:nvSpPr>
      <dsp:spPr>
        <a:xfrm>
          <a:off x="0" y="3384078"/>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608235-04EB-4608-AAB6-C23887D23DEC}">
      <dsp:nvSpPr>
        <dsp:cNvPr id="0" name=""/>
        <dsp:cNvSpPr/>
      </dsp:nvSpPr>
      <dsp:spPr>
        <a:xfrm>
          <a:off x="0" y="2886238"/>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Mass import EHR data</a:t>
          </a:r>
          <a:endParaRPr lang="en-US" sz="1700" kern="1200" dirty="0"/>
        </a:p>
      </dsp:txBody>
      <dsp:txXfrm>
        <a:off x="0" y="2886238"/>
        <a:ext cx="3886200" cy="483363"/>
      </dsp:txXfrm>
    </dsp:sp>
    <dsp:sp modelId="{2A4167D6-C465-46D9-BFDE-E30D37D812FF}">
      <dsp:nvSpPr>
        <dsp:cNvPr id="0" name=""/>
        <dsp:cNvSpPr/>
      </dsp:nvSpPr>
      <dsp:spPr>
        <a:xfrm>
          <a:off x="0" y="3867442"/>
          <a:ext cx="3886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8267EE-FA90-46E7-88B2-81EF96DAFBF5}">
      <dsp:nvSpPr>
        <dsp:cNvPr id="0" name=""/>
        <dsp:cNvSpPr/>
      </dsp:nvSpPr>
      <dsp:spPr>
        <a:xfrm>
          <a:off x="0" y="3867442"/>
          <a:ext cx="38862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Security Official Reporting Decisions</a:t>
          </a:r>
          <a:endParaRPr lang="en-US" sz="1700" kern="1200" dirty="0"/>
        </a:p>
      </dsp:txBody>
      <dsp:txXfrm>
        <a:off x="0" y="3867442"/>
        <a:ext cx="3886200" cy="483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9C232-E3A9-42A5-8912-EC375F48E2FE}">
      <dsp:nvSpPr>
        <dsp:cNvPr id="0" name=""/>
        <dsp:cNvSpPr/>
      </dsp:nvSpPr>
      <dsp:spPr>
        <a:xfrm>
          <a:off x="1076" y="0"/>
          <a:ext cx="2799363" cy="5016752"/>
        </a:xfrm>
        <a:prstGeom prst="roundRect">
          <a:avLst>
            <a:gd name="adj" fmla="val 10000"/>
          </a:avLst>
        </a:prstGeom>
        <a:solidFill>
          <a:schemeClr val="tx2">
            <a:lumMod val="90000"/>
            <a:lumOff val="1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CMS Web Interface Random Sample</a:t>
          </a:r>
        </a:p>
        <a:p>
          <a:pPr marL="0" lvl="0" indent="0" algn="ctr" defTabSz="1066800">
            <a:lnSpc>
              <a:spcPct val="90000"/>
            </a:lnSpc>
            <a:spcBef>
              <a:spcPct val="0"/>
            </a:spcBef>
            <a:spcAft>
              <a:spcPct val="35000"/>
            </a:spcAft>
            <a:buNone/>
          </a:pPr>
          <a:r>
            <a:rPr lang="en-US" sz="2400" kern="1200" dirty="0">
              <a:solidFill>
                <a:schemeClr val="bg1"/>
              </a:solidFill>
            </a:rPr>
            <a:t>(Last Year)</a:t>
          </a:r>
        </a:p>
      </dsp:txBody>
      <dsp:txXfrm>
        <a:off x="1076" y="0"/>
        <a:ext cx="2799363" cy="1505025"/>
      </dsp:txXfrm>
    </dsp:sp>
    <dsp:sp modelId="{176D4107-E2D7-442F-B0D7-817FEEF39542}">
      <dsp:nvSpPr>
        <dsp:cNvPr id="0" name=""/>
        <dsp:cNvSpPr/>
      </dsp:nvSpPr>
      <dsp:spPr>
        <a:xfrm>
          <a:off x="281013" y="150514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10 CMS Web Interface quality measures </a:t>
          </a:r>
          <a:endParaRPr lang="en-US" sz="1400" kern="1200" dirty="0">
            <a:latin typeface="Tw Cen MT"/>
            <a:ea typeface="+mn-ea"/>
            <a:cs typeface="+mn-cs"/>
          </a:endParaRPr>
        </a:p>
      </dsp:txBody>
      <dsp:txXfrm>
        <a:off x="302418" y="1526553"/>
        <a:ext cx="2196680" cy="688023"/>
      </dsp:txXfrm>
    </dsp:sp>
    <dsp:sp modelId="{524B5B10-24DF-4CB5-9C88-24783CA6ED30}">
      <dsp:nvSpPr>
        <dsp:cNvPr id="0" name=""/>
        <dsp:cNvSpPr/>
      </dsp:nvSpPr>
      <dsp:spPr>
        <a:xfrm>
          <a:off x="281013" y="234841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1 CAHPS for MIPS Survey</a:t>
          </a:r>
          <a:endParaRPr lang="en-US" sz="1400" kern="1200" dirty="0">
            <a:latin typeface="Tw Cen MT"/>
            <a:ea typeface="+mn-ea"/>
            <a:cs typeface="+mn-cs"/>
          </a:endParaRPr>
        </a:p>
      </dsp:txBody>
      <dsp:txXfrm>
        <a:off x="302418" y="2369823"/>
        <a:ext cx="2196680" cy="688023"/>
      </dsp:txXfrm>
    </dsp:sp>
    <dsp:sp modelId="{11429DF8-BC03-4F7F-8F0F-44D2086B2732}">
      <dsp:nvSpPr>
        <dsp:cNvPr id="0" name=""/>
        <dsp:cNvSpPr/>
      </dsp:nvSpPr>
      <dsp:spPr>
        <a:xfrm>
          <a:off x="281013" y="3191687"/>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2 Claims-based measures</a:t>
          </a:r>
          <a:endParaRPr lang="en-US" sz="1400" kern="1200" dirty="0">
            <a:latin typeface="Tw Cen MT"/>
            <a:ea typeface="+mn-ea"/>
            <a:cs typeface="+mn-cs"/>
          </a:endParaRPr>
        </a:p>
      </dsp:txBody>
      <dsp:txXfrm>
        <a:off x="302418" y="3213092"/>
        <a:ext cx="2196680" cy="688023"/>
      </dsp:txXfrm>
    </dsp:sp>
    <dsp:sp modelId="{B14DE09E-A399-46CD-82C2-4841B42C7B0C}">
      <dsp:nvSpPr>
        <dsp:cNvPr id="0" name=""/>
        <dsp:cNvSpPr/>
      </dsp:nvSpPr>
      <dsp:spPr>
        <a:xfrm>
          <a:off x="281013" y="4034957"/>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Random Sample (Medicare only)</a:t>
          </a:r>
          <a:endParaRPr lang="en-US" sz="1400" kern="1200" dirty="0">
            <a:latin typeface="Tw Cen MT"/>
            <a:ea typeface="+mn-ea"/>
            <a:cs typeface="+mn-cs"/>
          </a:endParaRPr>
        </a:p>
      </dsp:txBody>
      <dsp:txXfrm>
        <a:off x="302418" y="4056362"/>
        <a:ext cx="2196680" cy="688023"/>
      </dsp:txXfrm>
    </dsp:sp>
    <dsp:sp modelId="{CACC8B2B-6321-4C6D-9023-EA71A2C39FF6}">
      <dsp:nvSpPr>
        <dsp:cNvPr id="0" name=""/>
        <dsp:cNvSpPr/>
      </dsp:nvSpPr>
      <dsp:spPr>
        <a:xfrm>
          <a:off x="3010392" y="0"/>
          <a:ext cx="2799363" cy="5016752"/>
        </a:xfrm>
        <a:prstGeom prst="roundRect">
          <a:avLst>
            <a:gd name="adj" fmla="val 10000"/>
          </a:avLst>
        </a:prstGeom>
        <a:solidFill>
          <a:schemeClr val="tx2">
            <a:lumMod val="90000"/>
            <a:lumOff val="1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t>
          </a:r>
          <a:r>
            <a:rPr lang="en-US" sz="2400" kern="1200" dirty="0">
              <a:solidFill>
                <a:schemeClr val="bg1"/>
              </a:solidFill>
            </a:rPr>
            <a:t>MIPS </a:t>
          </a:r>
          <a:r>
            <a:rPr lang="en-US" sz="2400" kern="1200" dirty="0" err="1">
              <a:solidFill>
                <a:schemeClr val="bg1"/>
              </a:solidFill>
            </a:rPr>
            <a:t>eCQM</a:t>
          </a:r>
          <a:r>
            <a:rPr lang="en-US" sz="2400" kern="1200" dirty="0">
              <a:solidFill>
                <a:schemeClr val="bg1"/>
              </a:solidFill>
            </a:rPr>
            <a:t>/CQM</a:t>
          </a:r>
        </a:p>
      </dsp:txBody>
      <dsp:txXfrm>
        <a:off x="3010392" y="0"/>
        <a:ext cx="2799363" cy="1505025"/>
      </dsp:txXfrm>
    </dsp:sp>
    <dsp:sp modelId="{BFE17136-D135-49AA-B717-C9D35F7594B6}">
      <dsp:nvSpPr>
        <dsp:cNvPr id="0" name=""/>
        <dsp:cNvSpPr/>
      </dsp:nvSpPr>
      <dsp:spPr>
        <a:xfrm>
          <a:off x="3290328" y="150514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w Cen MT"/>
              <a:ea typeface="+mn-ea"/>
              <a:cs typeface="+mn-cs"/>
            </a:rPr>
            <a:t>3 </a:t>
          </a:r>
          <a:r>
            <a:rPr lang="en-US" sz="1400" kern="1200" dirty="0" err="1">
              <a:latin typeface="Tw Cen MT"/>
              <a:ea typeface="+mn-ea"/>
              <a:cs typeface="+mn-cs"/>
            </a:rPr>
            <a:t>eCQM</a:t>
          </a:r>
          <a:r>
            <a:rPr lang="en-US" sz="1400" kern="1200" dirty="0">
              <a:latin typeface="Tw Cen MT"/>
              <a:ea typeface="+mn-ea"/>
              <a:cs typeface="+mn-cs"/>
            </a:rPr>
            <a:t> or MIPS CQM quality measures</a:t>
          </a:r>
        </a:p>
      </dsp:txBody>
      <dsp:txXfrm>
        <a:off x="3311733" y="1526553"/>
        <a:ext cx="2196680" cy="688023"/>
      </dsp:txXfrm>
    </dsp:sp>
    <dsp:sp modelId="{E91D1233-ABC8-485F-A343-C463607A9F29}">
      <dsp:nvSpPr>
        <dsp:cNvPr id="0" name=""/>
        <dsp:cNvSpPr/>
      </dsp:nvSpPr>
      <dsp:spPr>
        <a:xfrm>
          <a:off x="3290328" y="234841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1 CAHPS for MIPS Survey</a:t>
          </a:r>
          <a:endParaRPr lang="en-US" sz="1400" kern="1200" dirty="0">
            <a:latin typeface="Tw Cen MT"/>
            <a:ea typeface="+mn-ea"/>
            <a:cs typeface="+mn-cs"/>
          </a:endParaRPr>
        </a:p>
      </dsp:txBody>
      <dsp:txXfrm>
        <a:off x="3311733" y="2369823"/>
        <a:ext cx="2196680" cy="688023"/>
      </dsp:txXfrm>
    </dsp:sp>
    <dsp:sp modelId="{43BD4C79-3A17-496A-BCCF-B319AA2C3F31}">
      <dsp:nvSpPr>
        <dsp:cNvPr id="0" name=""/>
        <dsp:cNvSpPr/>
      </dsp:nvSpPr>
      <dsp:spPr>
        <a:xfrm>
          <a:off x="3290328" y="3201212"/>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w Cen MT"/>
              <a:ea typeface="+mn-ea"/>
              <a:cs typeface="+mn-cs"/>
            </a:rPr>
            <a:t>2 Claims-based measures</a:t>
          </a:r>
          <a:endParaRPr lang="en-US" sz="1400" kern="1200" dirty="0">
            <a:latin typeface="Tw Cen MT"/>
            <a:ea typeface="+mn-ea"/>
            <a:cs typeface="+mn-cs"/>
          </a:endParaRPr>
        </a:p>
      </dsp:txBody>
      <dsp:txXfrm>
        <a:off x="3311733" y="3222617"/>
        <a:ext cx="2196680" cy="688023"/>
      </dsp:txXfrm>
    </dsp:sp>
    <dsp:sp modelId="{4A2745D1-0BE3-433E-84CE-FFD3F0D0F17B}">
      <dsp:nvSpPr>
        <dsp:cNvPr id="0" name=""/>
        <dsp:cNvSpPr/>
      </dsp:nvSpPr>
      <dsp:spPr>
        <a:xfrm>
          <a:off x="3290328" y="4034957"/>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533400">
            <a:lnSpc>
              <a:spcPct val="90000"/>
            </a:lnSpc>
            <a:spcBef>
              <a:spcPct val="0"/>
            </a:spcBef>
            <a:spcAft>
              <a:spcPct val="35000"/>
            </a:spcAft>
            <a:buNone/>
          </a:pPr>
          <a:r>
            <a:rPr lang="en-US" sz="1200" u="none" kern="1200" dirty="0"/>
            <a:t>75% data completeness of 100% of all eligible patients (Medicare and non-Medicare)</a:t>
          </a:r>
        </a:p>
      </dsp:txBody>
      <dsp:txXfrm>
        <a:off x="3311733" y="4056362"/>
        <a:ext cx="2196680" cy="688023"/>
      </dsp:txXfrm>
    </dsp:sp>
    <dsp:sp modelId="{44F4B4AD-ADA4-48E1-B2F0-11FF1D6AE097}">
      <dsp:nvSpPr>
        <dsp:cNvPr id="0" name=""/>
        <dsp:cNvSpPr/>
      </dsp:nvSpPr>
      <dsp:spPr>
        <a:xfrm>
          <a:off x="6019707" y="0"/>
          <a:ext cx="2799363" cy="5016752"/>
        </a:xfrm>
        <a:prstGeom prst="roundRect">
          <a:avLst>
            <a:gd name="adj" fmla="val 10000"/>
          </a:avLst>
        </a:prstGeom>
        <a:solidFill>
          <a:schemeClr val="tx2">
            <a:lumMod val="90000"/>
            <a:lumOff val="1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Medicare CQM</a:t>
          </a:r>
        </a:p>
      </dsp:txBody>
      <dsp:txXfrm>
        <a:off x="6019707" y="0"/>
        <a:ext cx="2799363" cy="1505025"/>
      </dsp:txXfrm>
    </dsp:sp>
    <dsp:sp modelId="{CA01A1A7-EE31-4B06-B0DE-1126E6E9C605}">
      <dsp:nvSpPr>
        <dsp:cNvPr id="0" name=""/>
        <dsp:cNvSpPr/>
      </dsp:nvSpPr>
      <dsp:spPr>
        <a:xfrm>
          <a:off x="6299644" y="150514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3 CQM quality measures</a:t>
          </a:r>
        </a:p>
      </dsp:txBody>
      <dsp:txXfrm>
        <a:off x="6321049" y="1526553"/>
        <a:ext cx="2196680" cy="688023"/>
      </dsp:txXfrm>
    </dsp:sp>
    <dsp:sp modelId="{DCB38D8F-EFA2-48E3-8B86-3C792CACFEA0}">
      <dsp:nvSpPr>
        <dsp:cNvPr id="0" name=""/>
        <dsp:cNvSpPr/>
      </dsp:nvSpPr>
      <dsp:spPr>
        <a:xfrm>
          <a:off x="6299644" y="2348418"/>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1 CAHPS for MIPS Survey</a:t>
          </a:r>
          <a:endParaRPr lang="en-US" sz="1400" kern="1200" dirty="0"/>
        </a:p>
      </dsp:txBody>
      <dsp:txXfrm>
        <a:off x="6321049" y="2369823"/>
        <a:ext cx="2196680" cy="688023"/>
      </dsp:txXfrm>
    </dsp:sp>
    <dsp:sp modelId="{54F3192C-87C1-4F06-8557-0CD05784DE76}">
      <dsp:nvSpPr>
        <dsp:cNvPr id="0" name=""/>
        <dsp:cNvSpPr/>
      </dsp:nvSpPr>
      <dsp:spPr>
        <a:xfrm>
          <a:off x="6299644" y="3191687"/>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2 Claims-based measures</a:t>
          </a:r>
          <a:endParaRPr lang="en-US" sz="1400" kern="1200" dirty="0"/>
        </a:p>
      </dsp:txBody>
      <dsp:txXfrm>
        <a:off x="6321049" y="3213092"/>
        <a:ext cx="2196680" cy="688023"/>
      </dsp:txXfrm>
    </dsp:sp>
    <dsp:sp modelId="{86B08D69-2BC1-4A83-A42F-15ED7F0BB315}">
      <dsp:nvSpPr>
        <dsp:cNvPr id="0" name=""/>
        <dsp:cNvSpPr/>
      </dsp:nvSpPr>
      <dsp:spPr>
        <a:xfrm>
          <a:off x="6299644" y="4034957"/>
          <a:ext cx="2239490" cy="7308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75% data completeness of 100% of all eligible Medicare FFS Patients </a:t>
          </a:r>
        </a:p>
      </dsp:txBody>
      <dsp:txXfrm>
        <a:off x="6321049" y="4056362"/>
        <a:ext cx="2196680" cy="688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5F77C-E86A-4C7C-89E5-F342AFD895A9}">
      <dsp:nvSpPr>
        <dsp:cNvPr id="0" name=""/>
        <dsp:cNvSpPr/>
      </dsp:nvSpPr>
      <dsp:spPr>
        <a:xfrm>
          <a:off x="0" y="0"/>
          <a:ext cx="6583680" cy="995711"/>
        </a:xfrm>
        <a:prstGeom prst="roundRect">
          <a:avLst>
            <a:gd name="adj" fmla="val 10000"/>
          </a:avLst>
        </a:prstGeom>
        <a:solidFill>
          <a:schemeClr val="tx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Tw Cen MT"/>
              <a:ea typeface="+mn-ea"/>
              <a:cs typeface="+mn-cs"/>
            </a:rPr>
            <a:t>10</a:t>
          </a:r>
          <a:r>
            <a:rPr lang="en-US" sz="2500" kern="1200" dirty="0"/>
            <a:t> </a:t>
          </a:r>
          <a:r>
            <a:rPr lang="en-US" sz="2500" kern="1200" dirty="0">
              <a:latin typeface="Tw Cen MT"/>
              <a:ea typeface="+mn-ea"/>
              <a:cs typeface="+mn-cs"/>
            </a:rPr>
            <a:t>measures</a:t>
          </a:r>
          <a:r>
            <a:rPr lang="en-US" sz="2500" kern="1200" dirty="0"/>
            <a:t> </a:t>
          </a:r>
          <a:r>
            <a:rPr lang="en-US" sz="2500" kern="1200" dirty="0">
              <a:latin typeface="Tw Cen MT"/>
              <a:ea typeface="+mn-ea"/>
              <a:cs typeface="+mn-cs"/>
            </a:rPr>
            <a:t>required</a:t>
          </a:r>
          <a:r>
            <a:rPr lang="en-US" sz="2500" kern="1200" dirty="0"/>
            <a:t> </a:t>
          </a:r>
          <a:r>
            <a:rPr lang="en-US" sz="2500" kern="1200" dirty="0">
              <a:latin typeface="Tw Cen MT"/>
              <a:ea typeface="+mn-ea"/>
              <a:cs typeface="+mn-cs"/>
            </a:rPr>
            <a:t>to</a:t>
          </a:r>
          <a:r>
            <a:rPr lang="en-US" sz="2500" kern="1200" dirty="0"/>
            <a:t> </a:t>
          </a:r>
          <a:r>
            <a:rPr lang="en-US" sz="2500" kern="1200" dirty="0">
              <a:latin typeface="Tw Cen MT"/>
              <a:ea typeface="+mn-ea"/>
              <a:cs typeface="+mn-cs"/>
            </a:rPr>
            <a:t>actively report</a:t>
          </a:r>
          <a:r>
            <a:rPr lang="en-US" sz="2500" kern="1200" dirty="0"/>
            <a:t>.</a:t>
          </a:r>
        </a:p>
      </dsp:txBody>
      <dsp:txXfrm>
        <a:off x="29163" y="29163"/>
        <a:ext cx="5425092" cy="937385"/>
      </dsp:txXfrm>
    </dsp:sp>
    <dsp:sp modelId="{F59D00F8-2C34-4FD4-98C2-BB1D7B91C270}">
      <dsp:nvSpPr>
        <dsp:cNvPr id="0" name=""/>
        <dsp:cNvSpPr/>
      </dsp:nvSpPr>
      <dsp:spPr>
        <a:xfrm>
          <a:off x="551383" y="1176750"/>
          <a:ext cx="6583680" cy="995711"/>
        </a:xfrm>
        <a:prstGeom prst="roundRect">
          <a:avLst>
            <a:gd name="adj" fmla="val 10000"/>
          </a:avLst>
        </a:prstGeom>
        <a:solidFill>
          <a:schemeClr val="tx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422400">
            <a:lnSpc>
              <a:spcPct val="90000"/>
            </a:lnSpc>
            <a:spcBef>
              <a:spcPct val="0"/>
            </a:spcBef>
            <a:spcAft>
              <a:spcPct val="35000"/>
            </a:spcAft>
            <a:buNone/>
          </a:pPr>
          <a:r>
            <a:rPr lang="en-US" sz="2500" kern="1200" dirty="0">
              <a:latin typeface="Tw Cen MT"/>
              <a:ea typeface="+mn-ea"/>
              <a:cs typeface="+mn-cs"/>
            </a:rPr>
            <a:t>Quality measures set same as in 2023 performance year.</a:t>
          </a:r>
        </a:p>
      </dsp:txBody>
      <dsp:txXfrm>
        <a:off x="580546" y="1205913"/>
        <a:ext cx="5326758" cy="937385"/>
      </dsp:txXfrm>
    </dsp:sp>
    <dsp:sp modelId="{F32E7750-8FDE-4B17-A5AB-0C00ECF022BF}">
      <dsp:nvSpPr>
        <dsp:cNvPr id="0" name=""/>
        <dsp:cNvSpPr/>
      </dsp:nvSpPr>
      <dsp:spPr>
        <a:xfrm>
          <a:off x="1094536" y="2353500"/>
          <a:ext cx="6583680" cy="995711"/>
        </a:xfrm>
        <a:prstGeom prst="roundRect">
          <a:avLst>
            <a:gd name="adj" fmla="val 10000"/>
          </a:avLst>
        </a:prstGeom>
        <a:solidFill>
          <a:schemeClr val="tx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422400">
            <a:lnSpc>
              <a:spcPct val="90000"/>
            </a:lnSpc>
            <a:spcBef>
              <a:spcPct val="0"/>
            </a:spcBef>
            <a:spcAft>
              <a:spcPct val="35000"/>
            </a:spcAft>
            <a:buNone/>
          </a:pPr>
          <a:r>
            <a:rPr lang="en-US" sz="2500" kern="1200" dirty="0">
              <a:latin typeface="Tw Cen MT"/>
              <a:ea typeface="+mn-ea"/>
              <a:cs typeface="+mn-cs"/>
            </a:rPr>
            <a:t>There are significant annual changes to the 2024 measure specifications.</a:t>
          </a:r>
        </a:p>
      </dsp:txBody>
      <dsp:txXfrm>
        <a:off x="1123699" y="2382663"/>
        <a:ext cx="5334987" cy="937385"/>
      </dsp:txXfrm>
    </dsp:sp>
    <dsp:sp modelId="{6A6E001D-1C3E-4A81-B359-48BE5E9A3A7F}">
      <dsp:nvSpPr>
        <dsp:cNvPr id="0" name=""/>
        <dsp:cNvSpPr/>
      </dsp:nvSpPr>
      <dsp:spPr>
        <a:xfrm>
          <a:off x="1645920" y="3530251"/>
          <a:ext cx="6583680" cy="995711"/>
        </a:xfrm>
        <a:prstGeom prst="roundRect">
          <a:avLst>
            <a:gd name="adj" fmla="val 10000"/>
          </a:avLst>
        </a:prstGeom>
        <a:solidFill>
          <a:schemeClr val="tx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coding documents were updated with annual coding changes. </a:t>
          </a:r>
        </a:p>
      </dsp:txBody>
      <dsp:txXfrm>
        <a:off x="1675083" y="3559414"/>
        <a:ext cx="5326758" cy="937385"/>
      </dsp:txXfrm>
    </dsp:sp>
    <dsp:sp modelId="{8F6A1230-5E7C-48FE-8D40-122959E22B8D}">
      <dsp:nvSpPr>
        <dsp:cNvPr id="0" name=""/>
        <dsp:cNvSpPr/>
      </dsp:nvSpPr>
      <dsp:spPr>
        <a:xfrm>
          <a:off x="5936467" y="762624"/>
          <a:ext cx="647212" cy="64721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082090" y="762624"/>
        <a:ext cx="355966" cy="487027"/>
      </dsp:txXfrm>
    </dsp:sp>
    <dsp:sp modelId="{137B3907-A790-4271-87DC-51350D5EC1CF}">
      <dsp:nvSpPr>
        <dsp:cNvPr id="0" name=""/>
        <dsp:cNvSpPr/>
      </dsp:nvSpPr>
      <dsp:spPr>
        <a:xfrm>
          <a:off x="6487850" y="1939375"/>
          <a:ext cx="647212" cy="64721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633473" y="1939375"/>
        <a:ext cx="355966" cy="487027"/>
      </dsp:txXfrm>
    </dsp:sp>
    <dsp:sp modelId="{FE57485F-C7E5-49CC-AF71-B6ACAAA64F6A}">
      <dsp:nvSpPr>
        <dsp:cNvPr id="0" name=""/>
        <dsp:cNvSpPr/>
      </dsp:nvSpPr>
      <dsp:spPr>
        <a:xfrm>
          <a:off x="7031004" y="3116125"/>
          <a:ext cx="647212" cy="64721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176627" y="3116125"/>
        <a:ext cx="355966" cy="487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59126-48E9-4CDA-9F90-9E086108E487}">
      <dsp:nvSpPr>
        <dsp:cNvPr id="0" name=""/>
        <dsp:cNvSpPr/>
      </dsp:nvSpPr>
      <dsp:spPr>
        <a:xfrm>
          <a:off x="0" y="2953"/>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8E7A1-A4E9-4BCE-A1C8-D12344EB4D05}">
      <dsp:nvSpPr>
        <dsp:cNvPr id="0" name=""/>
        <dsp:cNvSpPr/>
      </dsp:nvSpPr>
      <dsp:spPr>
        <a:xfrm>
          <a:off x="134761" y="103188"/>
          <a:ext cx="245260" cy="245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1D40A2-6953-4E10-870B-75E23BAC07B7}">
      <dsp:nvSpPr>
        <dsp:cNvPr id="0" name=""/>
        <dsp:cNvSpPr/>
      </dsp:nvSpPr>
      <dsp:spPr>
        <a:xfrm>
          <a:off x="514782" y="2953"/>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dirty="0"/>
            <a:t>Have a </a:t>
          </a:r>
          <a:r>
            <a:rPr lang="en-US" sz="1400" u="sng" kern="1200" dirty="0"/>
            <a:t>Plan of Action</a:t>
          </a:r>
          <a:r>
            <a:rPr lang="en-US" sz="1400" kern="1200" dirty="0"/>
            <a:t> for excessive measure Skips; e.g. not able to confirm diabetes.</a:t>
          </a:r>
        </a:p>
      </dsp:txBody>
      <dsp:txXfrm>
        <a:off x="514782" y="2953"/>
        <a:ext cx="9774701" cy="501178"/>
      </dsp:txXfrm>
    </dsp:sp>
    <dsp:sp modelId="{A3A2ED7F-E3D8-419E-9A19-92B87236E213}">
      <dsp:nvSpPr>
        <dsp:cNvPr id="0" name=""/>
        <dsp:cNvSpPr/>
      </dsp:nvSpPr>
      <dsp:spPr>
        <a:xfrm>
          <a:off x="0" y="629426"/>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F39EF-E7FC-443D-A736-F011DA6C7614}">
      <dsp:nvSpPr>
        <dsp:cNvPr id="0" name=""/>
        <dsp:cNvSpPr/>
      </dsp:nvSpPr>
      <dsp:spPr>
        <a:xfrm>
          <a:off x="134761" y="729661"/>
          <a:ext cx="245260" cy="245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5E9772-1A0B-4451-8894-4EE3C4ACC95C}">
      <dsp:nvSpPr>
        <dsp:cNvPr id="0" name=""/>
        <dsp:cNvSpPr/>
      </dsp:nvSpPr>
      <dsp:spPr>
        <a:xfrm>
          <a:off x="514782" y="629426"/>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dirty="0"/>
            <a:t>Do not get stuck on 1 record. In the first 14 days complete as many records as possible.</a:t>
          </a:r>
        </a:p>
      </dsp:txBody>
      <dsp:txXfrm>
        <a:off x="514782" y="629426"/>
        <a:ext cx="9774701" cy="501178"/>
      </dsp:txXfrm>
    </dsp:sp>
    <dsp:sp modelId="{7EC3941A-3868-45E6-B49C-9ACFDBAEA050}">
      <dsp:nvSpPr>
        <dsp:cNvPr id="0" name=""/>
        <dsp:cNvSpPr/>
      </dsp:nvSpPr>
      <dsp:spPr>
        <a:xfrm>
          <a:off x="0" y="1255899"/>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0DEF5-2D28-4E2B-B765-6DABBA9BA02D}">
      <dsp:nvSpPr>
        <dsp:cNvPr id="0" name=""/>
        <dsp:cNvSpPr/>
      </dsp:nvSpPr>
      <dsp:spPr>
        <a:xfrm>
          <a:off x="134761" y="1356134"/>
          <a:ext cx="245260" cy="245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BA004F-5828-4532-991F-9736E37ED8AA}">
      <dsp:nvSpPr>
        <dsp:cNvPr id="0" name=""/>
        <dsp:cNvSpPr/>
      </dsp:nvSpPr>
      <dsp:spPr>
        <a:xfrm>
          <a:off x="514782" y="1255899"/>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a:t>You can always return to a record.</a:t>
          </a:r>
        </a:p>
      </dsp:txBody>
      <dsp:txXfrm>
        <a:off x="514782" y="1255899"/>
        <a:ext cx="9774701" cy="501178"/>
      </dsp:txXfrm>
    </dsp:sp>
    <dsp:sp modelId="{D2BA37D0-4D23-4EF0-9F09-61F083DB5300}">
      <dsp:nvSpPr>
        <dsp:cNvPr id="0" name=""/>
        <dsp:cNvSpPr/>
      </dsp:nvSpPr>
      <dsp:spPr>
        <a:xfrm>
          <a:off x="0" y="1882372"/>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20DB0-F897-4121-9B3C-53BEB631E74A}">
      <dsp:nvSpPr>
        <dsp:cNvPr id="0" name=""/>
        <dsp:cNvSpPr/>
      </dsp:nvSpPr>
      <dsp:spPr>
        <a:xfrm>
          <a:off x="134761" y="1982607"/>
          <a:ext cx="245260" cy="245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C47EAC-1F92-402F-A3D3-00A758D26D5B}">
      <dsp:nvSpPr>
        <dsp:cNvPr id="0" name=""/>
        <dsp:cNvSpPr/>
      </dsp:nvSpPr>
      <dsp:spPr>
        <a:xfrm>
          <a:off x="514782" y="1882372"/>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dirty="0"/>
            <a:t>Do not spend a lot of time on requested dates in the questions if not legible as CMS allows you to default to </a:t>
          </a:r>
          <a:r>
            <a:rPr lang="en-US" sz="1400" b="1" kern="1200" dirty="0"/>
            <a:t>December 31, 2024</a:t>
          </a:r>
          <a:r>
            <a:rPr lang="en-US" sz="1400" kern="1200" dirty="0"/>
            <a:t>.</a:t>
          </a:r>
        </a:p>
      </dsp:txBody>
      <dsp:txXfrm>
        <a:off x="514782" y="1882372"/>
        <a:ext cx="9774701" cy="501178"/>
      </dsp:txXfrm>
    </dsp:sp>
    <dsp:sp modelId="{8064BB09-D0F3-49C2-8B0C-322B235C9F41}">
      <dsp:nvSpPr>
        <dsp:cNvPr id="0" name=""/>
        <dsp:cNvSpPr/>
      </dsp:nvSpPr>
      <dsp:spPr>
        <a:xfrm>
          <a:off x="0" y="2508845"/>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2AF1F-DB72-42F2-B385-D08E4AEAFAE3}">
      <dsp:nvSpPr>
        <dsp:cNvPr id="0" name=""/>
        <dsp:cNvSpPr/>
      </dsp:nvSpPr>
      <dsp:spPr>
        <a:xfrm>
          <a:off x="134761" y="2609081"/>
          <a:ext cx="245260" cy="245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52255-2709-438F-860B-F849328052ED}">
      <dsp:nvSpPr>
        <dsp:cNvPr id="0" name=""/>
        <dsp:cNvSpPr/>
      </dsp:nvSpPr>
      <dsp:spPr>
        <a:xfrm>
          <a:off x="514782" y="2508845"/>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dirty="0"/>
            <a:t>Do not overwrite data unless you are certain the data is correct and more recent than the data entered.</a:t>
          </a:r>
        </a:p>
      </dsp:txBody>
      <dsp:txXfrm>
        <a:off x="514782" y="2508845"/>
        <a:ext cx="9774701" cy="501178"/>
      </dsp:txXfrm>
    </dsp:sp>
    <dsp:sp modelId="{08CE23BE-31A3-45B2-B375-FADD3D17C424}">
      <dsp:nvSpPr>
        <dsp:cNvPr id="0" name=""/>
        <dsp:cNvSpPr/>
      </dsp:nvSpPr>
      <dsp:spPr>
        <a:xfrm>
          <a:off x="0" y="3135318"/>
          <a:ext cx="10320405" cy="44549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584CC-2883-4EAF-911E-7287C5C707E7}">
      <dsp:nvSpPr>
        <dsp:cNvPr id="0" name=""/>
        <dsp:cNvSpPr/>
      </dsp:nvSpPr>
      <dsp:spPr>
        <a:xfrm>
          <a:off x="134761" y="3235554"/>
          <a:ext cx="245260" cy="2450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76DFD0-36E8-463C-BB93-6E75126600DF}">
      <dsp:nvSpPr>
        <dsp:cNvPr id="0" name=""/>
        <dsp:cNvSpPr/>
      </dsp:nvSpPr>
      <dsp:spPr>
        <a:xfrm>
          <a:off x="514782" y="3135318"/>
          <a:ext cx="9774701" cy="501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041" tIns="53041" rIns="53041" bIns="53041" numCol="1" spcCol="1270" anchor="ctr" anchorCtr="0">
          <a:noAutofit/>
        </a:bodyPr>
        <a:lstStyle/>
        <a:p>
          <a:pPr marL="0" lvl="0" indent="0" algn="l" defTabSz="622300">
            <a:lnSpc>
              <a:spcPct val="100000"/>
            </a:lnSpc>
            <a:spcBef>
              <a:spcPct val="0"/>
            </a:spcBef>
            <a:spcAft>
              <a:spcPct val="35000"/>
            </a:spcAft>
            <a:buNone/>
          </a:pPr>
          <a:r>
            <a:rPr lang="en-US" sz="1400" kern="1200" dirty="0"/>
            <a:t>Be done in 8 weeks (NOT 12 weeks)</a:t>
          </a:r>
        </a:p>
      </dsp:txBody>
      <dsp:txXfrm>
        <a:off x="514782" y="3135318"/>
        <a:ext cx="9774701" cy="5011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D54D6-CE68-4503-8F03-43D9B89DDBFC}"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AE5D5-77D1-466E-8223-802960ADBE1D}" type="slidenum">
              <a:rPr lang="en-US" smtClean="0"/>
              <a:t>‹#›</a:t>
            </a:fld>
            <a:endParaRPr lang="en-US"/>
          </a:p>
        </p:txBody>
      </p:sp>
    </p:spTree>
    <p:extLst>
      <p:ext uri="{BB962C8B-B14F-4D97-AF65-F5344CB8AC3E}">
        <p14:creationId xmlns:p14="http://schemas.microsoft.com/office/powerpoint/2010/main" val="132408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6DB2-210E-ECD9-D12B-0A873D092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CDB36-BBB8-9300-3CF1-24933886E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C9A5F-48B3-C673-6718-A0F83F34E8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126BA9-E22F-2EFB-ACDA-54F1F38A69A8}"/>
              </a:ext>
            </a:extLst>
          </p:cNvPr>
          <p:cNvSpPr>
            <a:spLocks noGrp="1"/>
          </p:cNvSpPr>
          <p:nvPr>
            <p:ph type="sldNum" sz="quarter" idx="5"/>
          </p:nvPr>
        </p:nvSpPr>
        <p:spPr/>
        <p:txBody>
          <a:bodyPr/>
          <a:lstStyle/>
          <a:p>
            <a:fld id="{FEBAE5D5-77D1-466E-8223-802960ADBE1D}" type="slidenum">
              <a:rPr lang="en-US" smtClean="0"/>
              <a:t>1</a:t>
            </a:fld>
            <a:endParaRPr lang="en-US"/>
          </a:p>
        </p:txBody>
      </p:sp>
    </p:spTree>
    <p:extLst>
      <p:ext uri="{BB962C8B-B14F-4D97-AF65-F5344CB8AC3E}">
        <p14:creationId xmlns:p14="http://schemas.microsoft.com/office/powerpoint/2010/main" val="235786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10</a:t>
            </a:fld>
            <a:endParaRPr lang="en-US"/>
          </a:p>
        </p:txBody>
      </p:sp>
    </p:spTree>
    <p:extLst>
      <p:ext uri="{BB962C8B-B14F-4D97-AF65-F5344CB8AC3E}">
        <p14:creationId xmlns:p14="http://schemas.microsoft.com/office/powerpoint/2010/main" val="400320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11</a:t>
            </a:fld>
            <a:endParaRPr lang="en-US"/>
          </a:p>
        </p:txBody>
      </p:sp>
    </p:spTree>
    <p:extLst>
      <p:ext uri="{BB962C8B-B14F-4D97-AF65-F5344CB8AC3E}">
        <p14:creationId xmlns:p14="http://schemas.microsoft.com/office/powerpoint/2010/main" val="1698570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12</a:t>
            </a:fld>
            <a:endParaRPr lang="en-US"/>
          </a:p>
        </p:txBody>
      </p:sp>
    </p:spTree>
    <p:extLst>
      <p:ext uri="{BB962C8B-B14F-4D97-AF65-F5344CB8AC3E}">
        <p14:creationId xmlns:p14="http://schemas.microsoft.com/office/powerpoint/2010/main" val="383790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13</a:t>
            </a:fld>
            <a:endParaRPr lang="en-US"/>
          </a:p>
        </p:txBody>
      </p:sp>
    </p:spTree>
    <p:extLst>
      <p:ext uri="{BB962C8B-B14F-4D97-AF65-F5344CB8AC3E}">
        <p14:creationId xmlns:p14="http://schemas.microsoft.com/office/powerpoint/2010/main" val="29544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1C41-497F-FD4C-B0E1-7E2093B56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E1801-D25F-7E85-B84F-A57241AF6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2823A-1D3B-180D-C4AA-974C63AFC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49CE11-7676-42CC-7ED2-DE0CE7711EAE}"/>
              </a:ext>
            </a:extLst>
          </p:cNvPr>
          <p:cNvSpPr>
            <a:spLocks noGrp="1"/>
          </p:cNvSpPr>
          <p:nvPr>
            <p:ph type="sldNum" sz="quarter" idx="5"/>
          </p:nvPr>
        </p:nvSpPr>
        <p:spPr/>
        <p:txBody>
          <a:bodyPr/>
          <a:lstStyle/>
          <a:p>
            <a:fld id="{FEBAE5D5-77D1-466E-8223-802960ADBE1D}" type="slidenum">
              <a:rPr lang="en-US" smtClean="0"/>
              <a:t>14</a:t>
            </a:fld>
            <a:endParaRPr lang="en-US"/>
          </a:p>
        </p:txBody>
      </p:sp>
    </p:spTree>
    <p:extLst>
      <p:ext uri="{BB962C8B-B14F-4D97-AF65-F5344CB8AC3E}">
        <p14:creationId xmlns:p14="http://schemas.microsoft.com/office/powerpoint/2010/main" val="320754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15</a:t>
            </a:fld>
            <a:endParaRPr lang="en-US"/>
          </a:p>
        </p:txBody>
      </p:sp>
    </p:spTree>
    <p:extLst>
      <p:ext uri="{BB962C8B-B14F-4D97-AF65-F5344CB8AC3E}">
        <p14:creationId xmlns:p14="http://schemas.microsoft.com/office/powerpoint/2010/main" val="112164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BD18-ABDA-35F1-CC74-1E89ED89A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B4AB8-C8AC-0C4B-5078-700ECD338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32EB9-B7CC-4360-E9CB-7D7B63581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CC04B8-1757-419D-F5F0-8233420452B9}"/>
              </a:ext>
            </a:extLst>
          </p:cNvPr>
          <p:cNvSpPr>
            <a:spLocks noGrp="1"/>
          </p:cNvSpPr>
          <p:nvPr>
            <p:ph type="sldNum" sz="quarter" idx="5"/>
          </p:nvPr>
        </p:nvSpPr>
        <p:spPr/>
        <p:txBody>
          <a:bodyPr/>
          <a:lstStyle/>
          <a:p>
            <a:fld id="{FEBAE5D5-77D1-466E-8223-802960ADBE1D}" type="slidenum">
              <a:rPr lang="en-US" smtClean="0"/>
              <a:t>16</a:t>
            </a:fld>
            <a:endParaRPr lang="en-US"/>
          </a:p>
        </p:txBody>
      </p:sp>
    </p:spTree>
    <p:extLst>
      <p:ext uri="{BB962C8B-B14F-4D97-AF65-F5344CB8AC3E}">
        <p14:creationId xmlns:p14="http://schemas.microsoft.com/office/powerpoint/2010/main" val="9873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17</a:t>
            </a:fld>
            <a:endParaRPr lang="en-US"/>
          </a:p>
        </p:txBody>
      </p:sp>
    </p:spTree>
    <p:extLst>
      <p:ext uri="{BB962C8B-B14F-4D97-AF65-F5344CB8AC3E}">
        <p14:creationId xmlns:p14="http://schemas.microsoft.com/office/powerpoint/2010/main" val="266924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19</a:t>
            </a:fld>
            <a:endParaRPr lang="en-US"/>
          </a:p>
        </p:txBody>
      </p:sp>
    </p:spTree>
    <p:extLst>
      <p:ext uri="{BB962C8B-B14F-4D97-AF65-F5344CB8AC3E}">
        <p14:creationId xmlns:p14="http://schemas.microsoft.com/office/powerpoint/2010/main" val="283008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BAE5D5-77D1-466E-8223-802960ADBE1D}" type="slidenum">
              <a:rPr lang="en-US" smtClean="0"/>
              <a:t>21</a:t>
            </a:fld>
            <a:endParaRPr lang="en-US"/>
          </a:p>
        </p:txBody>
      </p:sp>
    </p:spTree>
    <p:extLst>
      <p:ext uri="{BB962C8B-B14F-4D97-AF65-F5344CB8AC3E}">
        <p14:creationId xmlns:p14="http://schemas.microsoft.com/office/powerpoint/2010/main" val="418464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E5D5-77D1-466E-8223-802960ADBE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1329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5D28-94EB-C74A-2E00-42CEB0E63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D810A-F76B-0B0E-A595-422A5342C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47D20-AFA0-6A09-2A23-EA5BE29BB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633303-BF8E-EBFF-D680-53F9B486AC34}"/>
              </a:ext>
            </a:extLst>
          </p:cNvPr>
          <p:cNvSpPr>
            <a:spLocks noGrp="1"/>
          </p:cNvSpPr>
          <p:nvPr>
            <p:ph type="sldNum" sz="quarter" idx="5"/>
          </p:nvPr>
        </p:nvSpPr>
        <p:spPr/>
        <p:txBody>
          <a:bodyPr/>
          <a:lstStyle/>
          <a:p>
            <a:fld id="{FEBAE5D5-77D1-466E-8223-802960ADBE1D}" type="slidenum">
              <a:rPr lang="en-US" smtClean="0"/>
              <a:t>47</a:t>
            </a:fld>
            <a:endParaRPr lang="en-US"/>
          </a:p>
        </p:txBody>
      </p:sp>
    </p:spTree>
    <p:extLst>
      <p:ext uri="{BB962C8B-B14F-4D97-AF65-F5344CB8AC3E}">
        <p14:creationId xmlns:p14="http://schemas.microsoft.com/office/powerpoint/2010/main" val="505864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C70E-E73F-0E27-FEF0-F08EF5F81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85F57-18C8-F80D-BD4D-16B979126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0D5DA-47A8-C4AB-13A0-64C074D61C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981BC8-2644-D0B2-418A-47093F66663B}"/>
              </a:ext>
            </a:extLst>
          </p:cNvPr>
          <p:cNvSpPr>
            <a:spLocks noGrp="1"/>
          </p:cNvSpPr>
          <p:nvPr>
            <p:ph type="sldNum" sz="quarter" idx="5"/>
          </p:nvPr>
        </p:nvSpPr>
        <p:spPr/>
        <p:txBody>
          <a:bodyPr/>
          <a:lstStyle/>
          <a:p>
            <a:fld id="{FEBAE5D5-77D1-466E-8223-802960ADBE1D}" type="slidenum">
              <a:rPr lang="en-US" smtClean="0"/>
              <a:t>55</a:t>
            </a:fld>
            <a:endParaRPr lang="en-US"/>
          </a:p>
        </p:txBody>
      </p:sp>
    </p:spTree>
    <p:extLst>
      <p:ext uri="{BB962C8B-B14F-4D97-AF65-F5344CB8AC3E}">
        <p14:creationId xmlns:p14="http://schemas.microsoft.com/office/powerpoint/2010/main" val="382204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or remove agenda topics as applicable for the client - </a:t>
            </a:r>
          </a:p>
        </p:txBody>
      </p:sp>
      <p:sp>
        <p:nvSpPr>
          <p:cNvPr id="4" name="Slide Number Placeholder 3"/>
          <p:cNvSpPr>
            <a:spLocks noGrp="1"/>
          </p:cNvSpPr>
          <p:nvPr>
            <p:ph type="sldNum" sz="quarter" idx="5"/>
          </p:nvPr>
        </p:nvSpPr>
        <p:spPr/>
        <p:txBody>
          <a:bodyPr/>
          <a:lstStyle/>
          <a:p>
            <a:fld id="{FEBAE5D5-77D1-466E-8223-802960ADBE1D}" type="slidenum">
              <a:rPr lang="en-US" smtClean="0"/>
              <a:t>3</a:t>
            </a:fld>
            <a:endParaRPr lang="en-US"/>
          </a:p>
        </p:txBody>
      </p:sp>
    </p:spTree>
    <p:extLst>
      <p:ext uri="{BB962C8B-B14F-4D97-AF65-F5344CB8AC3E}">
        <p14:creationId xmlns:p14="http://schemas.microsoft.com/office/powerpoint/2010/main" val="422924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18721-0F76-1224-149F-61A2EB5E6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FA33F-A601-AAE6-F6C8-C6BE797DF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C3993-84CA-431D-E8B6-9319AB784A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24D311-AE85-6D2E-A932-CCC9C5043C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E5D5-77D1-466E-8223-802960ADBE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169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5</a:t>
            </a:fld>
            <a:endParaRPr lang="en-US"/>
          </a:p>
        </p:txBody>
      </p:sp>
    </p:spTree>
    <p:extLst>
      <p:ext uri="{BB962C8B-B14F-4D97-AF65-F5344CB8AC3E}">
        <p14:creationId xmlns:p14="http://schemas.microsoft.com/office/powerpoint/2010/main" val="275491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6</a:t>
            </a:fld>
            <a:endParaRPr lang="en-US"/>
          </a:p>
        </p:txBody>
      </p:sp>
    </p:spTree>
    <p:extLst>
      <p:ext uri="{BB962C8B-B14F-4D97-AF65-F5344CB8AC3E}">
        <p14:creationId xmlns:p14="http://schemas.microsoft.com/office/powerpoint/2010/main" val="322774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7</a:t>
            </a:fld>
            <a:endParaRPr lang="en-US"/>
          </a:p>
        </p:txBody>
      </p:sp>
    </p:spTree>
    <p:extLst>
      <p:ext uri="{BB962C8B-B14F-4D97-AF65-F5344CB8AC3E}">
        <p14:creationId xmlns:p14="http://schemas.microsoft.com/office/powerpoint/2010/main" val="45634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8</a:t>
            </a:fld>
            <a:endParaRPr lang="en-US"/>
          </a:p>
        </p:txBody>
      </p:sp>
    </p:spTree>
    <p:extLst>
      <p:ext uri="{BB962C8B-B14F-4D97-AF65-F5344CB8AC3E}">
        <p14:creationId xmlns:p14="http://schemas.microsoft.com/office/powerpoint/2010/main" val="365945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ts val="2000"/>
              </a:spcAft>
              <a:buNone/>
            </a:pPr>
            <a:endParaRPr lang="en-US" dirty="0"/>
          </a:p>
        </p:txBody>
      </p:sp>
      <p:sp>
        <p:nvSpPr>
          <p:cNvPr id="4" name="Slide Number Placeholder 3"/>
          <p:cNvSpPr>
            <a:spLocks noGrp="1"/>
          </p:cNvSpPr>
          <p:nvPr>
            <p:ph type="sldNum" sz="quarter" idx="5"/>
          </p:nvPr>
        </p:nvSpPr>
        <p:spPr/>
        <p:txBody>
          <a:bodyPr/>
          <a:lstStyle/>
          <a:p>
            <a:fld id="{FEBAE5D5-77D1-466E-8223-802960ADBE1D}" type="slidenum">
              <a:rPr lang="en-US" smtClean="0"/>
              <a:t>9</a:t>
            </a:fld>
            <a:endParaRPr lang="en-US"/>
          </a:p>
        </p:txBody>
      </p:sp>
    </p:spTree>
    <p:extLst>
      <p:ext uri="{BB962C8B-B14F-4D97-AF65-F5344CB8AC3E}">
        <p14:creationId xmlns:p14="http://schemas.microsoft.com/office/powerpoint/2010/main" val="331918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hyperlink" Target="mailto:connect@healthendeavors.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037F-D6C8-50CA-54E0-83B5757DB6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FA12D-1CDB-7B41-68B6-C636B58DA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071B4703-84A8-6433-2377-99158B28AC3B}"/>
              </a:ext>
            </a:extLst>
          </p:cNvPr>
          <p:cNvSpPr>
            <a:spLocks noGrp="1"/>
          </p:cNvSpPr>
          <p:nvPr>
            <p:ph type="ftr" sz="quarter" idx="3"/>
          </p:nvPr>
        </p:nvSpPr>
        <p:spPr>
          <a:xfrm>
            <a:off x="5103962" y="6492875"/>
            <a:ext cx="2593676" cy="365125"/>
          </a:xfrm>
          <a:prstGeom prst="rect">
            <a:avLst/>
          </a:prstGeom>
        </p:spPr>
        <p:txBody>
          <a:bodyPr/>
          <a:lstStyle>
            <a:lvl1pPr>
              <a:defRPr sz="1200" i="1"/>
            </a:lvl1pPr>
          </a:lstStyle>
          <a:p>
            <a:r>
              <a:rPr lang="en-US"/>
              <a:t>Confidential &amp; Privileged Information</a:t>
            </a:r>
          </a:p>
        </p:txBody>
      </p:sp>
    </p:spTree>
    <p:extLst>
      <p:ext uri="{BB962C8B-B14F-4D97-AF65-F5344CB8AC3E}">
        <p14:creationId xmlns:p14="http://schemas.microsoft.com/office/powerpoint/2010/main" val="169125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997664" y="1171575"/>
            <a:ext cx="10965736"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941687" y="2918647"/>
            <a:ext cx="6858001" cy="1020701"/>
          </a:xfrm>
          <a:prstGeom prst="rect">
            <a:avLst/>
          </a:prstGeom>
        </p:spPr>
      </p:pic>
      <p:sp>
        <p:nvSpPr>
          <p:cNvPr id="5" name="Title Placeholder 1">
            <a:extLst>
              <a:ext uri="{FF2B5EF4-FFF2-40B4-BE49-F238E27FC236}">
                <a16:creationId xmlns:a16="http://schemas.microsoft.com/office/drawing/2014/main" id="{2638BD74-9462-9FEC-7B0A-9D1372EBCC83}"/>
              </a:ext>
            </a:extLst>
          </p:cNvPr>
          <p:cNvSpPr>
            <a:spLocks noGrp="1"/>
          </p:cNvSpPr>
          <p:nvPr>
            <p:ph type="title" hasCustomPrompt="1"/>
          </p:nvPr>
        </p:nvSpPr>
        <p:spPr>
          <a:xfrm rot="16200000">
            <a:off x="-1132332" y="1299001"/>
            <a:ext cx="3239293" cy="1020706"/>
          </a:xfrm>
          <a:prstGeom prst="rect">
            <a:avLst/>
          </a:prstGeom>
        </p:spPr>
        <p:txBody>
          <a:bodyPr vert="horz" lIns="91440" tIns="45720" rIns="91440" bIns="45720" rtlCol="0" anchor="ctr">
            <a:normAutofit/>
          </a:bodyPr>
          <a:lstStyle>
            <a:lvl1pPr algn="r">
              <a:defRPr sz="2400" b="1">
                <a:solidFill>
                  <a:schemeClr val="bg1"/>
                </a:solidFill>
                <a:latin typeface="Poppins" pitchFamily="2" charset="77"/>
                <a:cs typeface="Poppins" pitchFamily="2" charset="77"/>
              </a:defRPr>
            </a:lvl1pPr>
          </a:lstStyle>
          <a:p>
            <a:r>
              <a:rPr lang="en-US"/>
              <a:t>CLICK TO EDIT MASTER TITLE STYLE</a:t>
            </a:r>
          </a:p>
        </p:txBody>
      </p:sp>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E5797C6B-07D7-3246-6179-6FAD46376643}"/>
              </a:ext>
            </a:extLst>
          </p:cNvPr>
          <p:cNvSpPr txBox="1">
            <a:spLocks/>
          </p:cNvSpPr>
          <p:nvPr userDrawn="1"/>
        </p:nvSpPr>
        <p:spPr>
          <a:xfrm>
            <a:off x="997662" y="158092"/>
            <a:ext cx="10965735" cy="1013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2"/>
                </a:solidFill>
                <a:latin typeface="Poppins" panose="00000500000000000000" pitchFamily="2" charset="0"/>
                <a:ea typeface="+mj-ea"/>
                <a:cs typeface="Poppins" panose="00000500000000000000" pitchFamily="2" charset="0"/>
              </a:defRPr>
            </a:lvl1pPr>
          </a:lstStyle>
          <a:p>
            <a:endParaRPr lang="en-US"/>
          </a:p>
        </p:txBody>
      </p:sp>
      <p:sp>
        <p:nvSpPr>
          <p:cNvPr id="10" name="Text Placeholder 9">
            <a:extLst>
              <a:ext uri="{FF2B5EF4-FFF2-40B4-BE49-F238E27FC236}">
                <a16:creationId xmlns:a16="http://schemas.microsoft.com/office/drawing/2014/main" id="{313CB809-747A-7BDF-161E-BBF3ABD6FB1A}"/>
              </a:ext>
            </a:extLst>
          </p:cNvPr>
          <p:cNvSpPr>
            <a:spLocks noGrp="1"/>
          </p:cNvSpPr>
          <p:nvPr>
            <p:ph type="body" sz="quarter" idx="10"/>
          </p:nvPr>
        </p:nvSpPr>
        <p:spPr>
          <a:xfrm>
            <a:off x="1162050" y="190500"/>
            <a:ext cx="10715625" cy="981075"/>
          </a:xfrm>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213807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997664" y="1171575"/>
            <a:ext cx="10965736"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941687" y="2918647"/>
            <a:ext cx="6858001" cy="1020701"/>
          </a:xfrm>
          <a:prstGeom prst="rect">
            <a:avLst/>
          </a:prstGeom>
        </p:spPr>
      </p:pic>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0CE17CDE-6CE9-765E-A79A-BA92D0159C0F}"/>
              </a:ext>
            </a:extLst>
          </p:cNvPr>
          <p:cNvSpPr>
            <a:spLocks noGrp="1"/>
          </p:cNvSpPr>
          <p:nvPr>
            <p:ph type="title"/>
          </p:nvPr>
        </p:nvSpPr>
        <p:spPr>
          <a:xfrm>
            <a:off x="997662" y="158092"/>
            <a:ext cx="10965735" cy="1013481"/>
          </a:xfrm>
        </p:spPr>
        <p:txBody>
          <a:bodyPr>
            <a:normAutofit/>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248939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997665" y="1171575"/>
            <a:ext cx="5336458"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941687" y="2918647"/>
            <a:ext cx="6858001" cy="1020701"/>
          </a:xfrm>
          <a:prstGeom prst="rect">
            <a:avLst/>
          </a:prstGeom>
        </p:spPr>
      </p:pic>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0CE17CDE-6CE9-765E-A79A-BA92D0159C0F}"/>
              </a:ext>
            </a:extLst>
          </p:cNvPr>
          <p:cNvSpPr>
            <a:spLocks noGrp="1"/>
          </p:cNvSpPr>
          <p:nvPr>
            <p:ph type="title"/>
          </p:nvPr>
        </p:nvSpPr>
        <p:spPr>
          <a:xfrm>
            <a:off x="997662" y="158092"/>
            <a:ext cx="10965735" cy="1013481"/>
          </a:xfrm>
        </p:spPr>
        <p:txBody>
          <a:bodyPr>
            <a:normAutofit/>
          </a:bodyPr>
          <a:lstStyle>
            <a:lvl1pPr>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F31EAC-977C-C906-8033-0EE50AC9C5F3}"/>
              </a:ext>
            </a:extLst>
          </p:cNvPr>
          <p:cNvSpPr>
            <a:spLocks noGrp="1"/>
          </p:cNvSpPr>
          <p:nvPr>
            <p:ph idx="10"/>
          </p:nvPr>
        </p:nvSpPr>
        <p:spPr>
          <a:xfrm>
            <a:off x="6626940" y="1171575"/>
            <a:ext cx="5336458"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069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997665" y="1171575"/>
            <a:ext cx="5336458"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941687" y="2918647"/>
            <a:ext cx="6858001" cy="1020701"/>
          </a:xfrm>
          <a:prstGeom prst="rect">
            <a:avLst/>
          </a:prstGeom>
        </p:spPr>
      </p:pic>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0CE17CDE-6CE9-765E-A79A-BA92D0159C0F}"/>
              </a:ext>
            </a:extLst>
          </p:cNvPr>
          <p:cNvSpPr>
            <a:spLocks noGrp="1"/>
          </p:cNvSpPr>
          <p:nvPr>
            <p:ph type="title"/>
          </p:nvPr>
        </p:nvSpPr>
        <p:spPr>
          <a:xfrm>
            <a:off x="997663" y="158092"/>
            <a:ext cx="5336458" cy="1013481"/>
          </a:xfrm>
        </p:spPr>
        <p:txBody>
          <a:bodyPr>
            <a:normAutofit/>
          </a:bodyPr>
          <a:lstStyle>
            <a:lvl1pPr>
              <a:defRPr sz="4000">
                <a:solidFill>
                  <a:schemeClr val="tx2"/>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654E75B6-2542-B2F6-E4FC-AABA34D2DBE0}"/>
              </a:ext>
            </a:extLst>
          </p:cNvPr>
          <p:cNvSpPr>
            <a:spLocks noGrp="1"/>
          </p:cNvSpPr>
          <p:nvPr>
            <p:ph type="pic" sz="quarter" idx="10"/>
          </p:nvPr>
        </p:nvSpPr>
        <p:spPr>
          <a:xfrm>
            <a:off x="6572250" y="158750"/>
            <a:ext cx="5391150" cy="6018213"/>
          </a:xfrm>
        </p:spPr>
        <p:txBody>
          <a:bodyPr/>
          <a:lstStyle/>
          <a:p>
            <a:endParaRPr lang="en-US"/>
          </a:p>
        </p:txBody>
      </p:sp>
    </p:spTree>
    <p:extLst>
      <p:ext uri="{BB962C8B-B14F-4D97-AF65-F5344CB8AC3E}">
        <p14:creationId xmlns:p14="http://schemas.microsoft.com/office/powerpoint/2010/main" val="2419739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5834840" y="1171575"/>
            <a:ext cx="5336458" cy="5005387"/>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8252648" y="2918647"/>
            <a:ext cx="6858001" cy="1020701"/>
          </a:xfrm>
          <a:prstGeom prst="rect">
            <a:avLst/>
          </a:prstGeom>
        </p:spPr>
      </p:pic>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0CE17CDE-6CE9-765E-A79A-BA92D0159C0F}"/>
              </a:ext>
            </a:extLst>
          </p:cNvPr>
          <p:cNvSpPr>
            <a:spLocks noGrp="1"/>
          </p:cNvSpPr>
          <p:nvPr>
            <p:ph type="title"/>
          </p:nvPr>
        </p:nvSpPr>
        <p:spPr>
          <a:xfrm>
            <a:off x="5834838" y="158092"/>
            <a:ext cx="5336458" cy="1013481"/>
          </a:xfrm>
        </p:spPr>
        <p:txBody>
          <a:bodyPr>
            <a:normAutofit/>
          </a:bodyPr>
          <a:lstStyle>
            <a:lvl1pPr>
              <a:defRPr sz="4000">
                <a:solidFill>
                  <a:schemeClr val="tx2"/>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654E75B6-2542-B2F6-E4FC-AABA34D2DBE0}"/>
              </a:ext>
            </a:extLst>
          </p:cNvPr>
          <p:cNvSpPr>
            <a:spLocks noGrp="1"/>
          </p:cNvSpPr>
          <p:nvPr>
            <p:ph type="pic" sz="quarter" idx="10"/>
          </p:nvPr>
        </p:nvSpPr>
        <p:spPr>
          <a:xfrm>
            <a:off x="304800" y="158750"/>
            <a:ext cx="5391150" cy="6018213"/>
          </a:xfrm>
        </p:spPr>
        <p:txBody>
          <a:bodyPr/>
          <a:lstStyle/>
          <a:p>
            <a:endParaRPr lang="en-US"/>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bg1"/>
                </a:solidFill>
                <a:latin typeface="Poppins" pitchFamily="2" charset="77"/>
                <a:cs typeface="Poppins" pitchFamily="2" charset="77"/>
              </a:defRPr>
            </a:lvl1pPr>
          </a:lstStyle>
          <a:p>
            <a:fld id="{771BC3C4-56AD-BD48-9E51-8E040C5F6F46}" type="slidenum">
              <a:rPr lang="en-US" smtClean="0"/>
              <a:pPr/>
              <a:t>‹#›</a:t>
            </a:fld>
            <a:endParaRPr lang="en-US"/>
          </a:p>
        </p:txBody>
      </p:sp>
    </p:spTree>
    <p:extLst>
      <p:ext uri="{BB962C8B-B14F-4D97-AF65-F5344CB8AC3E}">
        <p14:creationId xmlns:p14="http://schemas.microsoft.com/office/powerpoint/2010/main" val="1596300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3DDB-F6E5-1993-2B5D-39CA79DB1E39}"/>
              </a:ext>
            </a:extLst>
          </p:cNvPr>
          <p:cNvSpPr>
            <a:spLocks noGrp="1"/>
          </p:cNvSpPr>
          <p:nvPr>
            <p:ph type="title"/>
          </p:nvPr>
        </p:nvSpPr>
        <p:spPr>
          <a:xfrm>
            <a:off x="351090" y="236938"/>
            <a:ext cx="10515600" cy="1325563"/>
          </a:xfrm>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32D587D-9571-9A5C-E22A-EEE05A933C93}"/>
              </a:ext>
            </a:extLst>
          </p:cNvPr>
          <p:cNvSpPr>
            <a:spLocks noGrp="1"/>
          </p:cNvSpPr>
          <p:nvPr>
            <p:ph type="sldNum" sz="quarter" idx="10"/>
          </p:nvPr>
        </p:nvSpPr>
        <p:spPr>
          <a:xfrm>
            <a:off x="8790061" y="6356350"/>
            <a:ext cx="2743200" cy="365125"/>
          </a:xfrm>
        </p:spPr>
        <p:txBody>
          <a:bodyPr/>
          <a:lstStyle/>
          <a:p>
            <a:fld id="{4B8383A8-9675-4341-ACEC-28B2FD6FC2AD}" type="slidenum">
              <a:rPr lang="en-US" smtClean="0"/>
              <a:pPr/>
              <a:t>‹#›</a:t>
            </a:fld>
            <a:endParaRPr lang="en-US"/>
          </a:p>
        </p:txBody>
      </p:sp>
      <p:pic>
        <p:nvPicPr>
          <p:cNvPr id="4" name="Picture 3" descr="A black and blue logo&#10;&#10;Description automatically generated">
            <a:extLst>
              <a:ext uri="{FF2B5EF4-FFF2-40B4-BE49-F238E27FC236}">
                <a16:creationId xmlns:a16="http://schemas.microsoft.com/office/drawing/2014/main" id="{F8D02036-6F13-8F5A-3AE3-ED6946C2EB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307" y="6054744"/>
            <a:ext cx="2455416" cy="603212"/>
          </a:xfrm>
          <a:prstGeom prst="rect">
            <a:avLst/>
          </a:prstGeom>
        </p:spPr>
      </p:pic>
    </p:spTree>
    <p:extLst>
      <p:ext uri="{BB962C8B-B14F-4D97-AF65-F5344CB8AC3E}">
        <p14:creationId xmlns:p14="http://schemas.microsoft.com/office/powerpoint/2010/main" val="40901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w subhea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997665" y="1847850"/>
            <a:ext cx="5336458" cy="4329112"/>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descr="A blue background with white dots and lines&#10;&#10;Description automatically generated">
            <a:extLst>
              <a:ext uri="{FF2B5EF4-FFF2-40B4-BE49-F238E27FC236}">
                <a16:creationId xmlns:a16="http://schemas.microsoft.com/office/drawing/2014/main" id="{B1CB9DC8-C81F-2B6A-E62B-726578193C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941687" y="2918647"/>
            <a:ext cx="6858001" cy="1020701"/>
          </a:xfrm>
          <a:prstGeom prst="rect">
            <a:avLst/>
          </a:prstGeom>
        </p:spPr>
      </p:pic>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
        <p:nvSpPr>
          <p:cNvPr id="2" name="Title 1">
            <a:extLst>
              <a:ext uri="{FF2B5EF4-FFF2-40B4-BE49-F238E27FC236}">
                <a16:creationId xmlns:a16="http://schemas.microsoft.com/office/drawing/2014/main" id="{0CE17CDE-6CE9-765E-A79A-BA92D0159C0F}"/>
              </a:ext>
            </a:extLst>
          </p:cNvPr>
          <p:cNvSpPr>
            <a:spLocks noGrp="1"/>
          </p:cNvSpPr>
          <p:nvPr>
            <p:ph type="title"/>
          </p:nvPr>
        </p:nvSpPr>
        <p:spPr>
          <a:xfrm>
            <a:off x="997662" y="158092"/>
            <a:ext cx="10965735" cy="1013481"/>
          </a:xfrm>
        </p:spPr>
        <p:txBody>
          <a:bodyPr>
            <a:normAutofit/>
          </a:bodyPr>
          <a:lstStyle>
            <a:lvl1pPr>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F31EAC-977C-C906-8033-0EE50AC9C5F3}"/>
              </a:ext>
            </a:extLst>
          </p:cNvPr>
          <p:cNvSpPr>
            <a:spLocks noGrp="1"/>
          </p:cNvSpPr>
          <p:nvPr>
            <p:ph idx="10"/>
          </p:nvPr>
        </p:nvSpPr>
        <p:spPr>
          <a:xfrm>
            <a:off x="6626940" y="1847850"/>
            <a:ext cx="5336458" cy="4329112"/>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9ECAC16-1BBC-D96A-31C5-38DEEED1D001}"/>
              </a:ext>
            </a:extLst>
          </p:cNvPr>
          <p:cNvSpPr>
            <a:spLocks noGrp="1"/>
          </p:cNvSpPr>
          <p:nvPr>
            <p:ph idx="11" hasCustomPrompt="1"/>
          </p:nvPr>
        </p:nvSpPr>
        <p:spPr>
          <a:xfrm>
            <a:off x="997665" y="1166814"/>
            <a:ext cx="5336458" cy="681036"/>
          </a:xfrm>
          <a:prstGeom prst="rect">
            <a:avLst/>
          </a:prstGeom>
        </p:spPr>
        <p:txBody>
          <a:bodyPr vert="horz" lIns="91440" tIns="45720" rIns="91440" bIns="45720" rtlCol="0" anchor="b" anchorCtr="0">
            <a:normAutofit/>
          </a:bodyPr>
          <a:lstStyle>
            <a:lvl1pPr marL="0" indent="0">
              <a:buNone/>
              <a:defRPr b="1">
                <a:solidFill>
                  <a:schemeClr val="tx2"/>
                </a:solidFill>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Subheading</a:t>
            </a:r>
          </a:p>
        </p:txBody>
      </p:sp>
      <p:sp>
        <p:nvSpPr>
          <p:cNvPr id="8" name="Text Placeholder 2">
            <a:extLst>
              <a:ext uri="{FF2B5EF4-FFF2-40B4-BE49-F238E27FC236}">
                <a16:creationId xmlns:a16="http://schemas.microsoft.com/office/drawing/2014/main" id="{8B0D6B3D-01BA-EFBF-55E3-76AAA5A0E0B2}"/>
              </a:ext>
            </a:extLst>
          </p:cNvPr>
          <p:cNvSpPr>
            <a:spLocks noGrp="1"/>
          </p:cNvSpPr>
          <p:nvPr>
            <p:ph idx="12" hasCustomPrompt="1"/>
          </p:nvPr>
        </p:nvSpPr>
        <p:spPr>
          <a:xfrm>
            <a:off x="6626940" y="1166814"/>
            <a:ext cx="5336458" cy="681036"/>
          </a:xfrm>
          <a:prstGeom prst="rect">
            <a:avLst/>
          </a:prstGeom>
        </p:spPr>
        <p:txBody>
          <a:bodyPr vert="horz" lIns="91440" tIns="45720" rIns="91440" bIns="45720" rtlCol="0" anchor="b" anchorCtr="0">
            <a:normAutofit/>
          </a:bodyPr>
          <a:lstStyle>
            <a:lvl1pPr>
              <a:defRPr lang="en-US" sz="2400" b="1" kern="1200" dirty="0">
                <a:solidFill>
                  <a:schemeClr val="tx2"/>
                </a:solidFill>
                <a:latin typeface="Poppins" pitchFamily="2" charset="77"/>
                <a:ea typeface="+mn-ea"/>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p:txBody>
      </p:sp>
    </p:spTree>
    <p:extLst>
      <p:ext uri="{BB962C8B-B14F-4D97-AF65-F5344CB8AC3E}">
        <p14:creationId xmlns:p14="http://schemas.microsoft.com/office/powerpoint/2010/main" val="1083431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p:bg>
      <p:bgRef idx="1003">
        <a:schemeClr val="bg2"/>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3A2451EF-E0C1-218B-A0D2-B541D736908F}"/>
              </a:ext>
            </a:extLst>
          </p:cNvPr>
          <p:cNvSpPr>
            <a:spLocks noGrp="1"/>
          </p:cNvSpPr>
          <p:nvPr>
            <p:ph type="ftr" sz="quarter" idx="3"/>
          </p:nvPr>
        </p:nvSpPr>
        <p:spPr>
          <a:xfrm>
            <a:off x="3781853" y="6334783"/>
            <a:ext cx="3506638" cy="365125"/>
          </a:xfrm>
          <a:prstGeom prst="rect">
            <a:avLst/>
          </a:prstGeom>
        </p:spPr>
        <p:txBody>
          <a:bodyPr anchor="ctr" anchorCtr="0"/>
          <a:lstStyle>
            <a:lvl1pPr>
              <a:defRPr sz="1200" i="0">
                <a:solidFill>
                  <a:schemeClr val="bg2"/>
                </a:solidFill>
                <a:latin typeface="Poppins" pitchFamily="2" charset="77"/>
                <a:cs typeface="Poppins" pitchFamily="2" charset="77"/>
              </a:defRPr>
            </a:lvl1pPr>
          </a:lstStyle>
          <a:p>
            <a:r>
              <a:rPr lang="en-US"/>
              <a:t>Confidential &amp; Privileged Information</a:t>
            </a:r>
          </a:p>
        </p:txBody>
      </p:sp>
      <p:pic>
        <p:nvPicPr>
          <p:cNvPr id="4" name="Picture 3" descr="Connected wire-frame lines and dots">
            <a:extLst>
              <a:ext uri="{FF2B5EF4-FFF2-40B4-BE49-F238E27FC236}">
                <a16:creationId xmlns:a16="http://schemas.microsoft.com/office/drawing/2014/main" id="{66A8329A-7385-A3BB-618C-561CFFAC7028}"/>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b="15726"/>
          <a:stretch/>
        </p:blipFill>
        <p:spPr>
          <a:xfrm>
            <a:off x="0" y="8154"/>
            <a:ext cx="12192000" cy="6849846"/>
          </a:xfrm>
          <a:prstGeom prst="rtTriangle">
            <a:avLst/>
          </a:prstGeom>
        </p:spPr>
      </p:pic>
      <p:cxnSp>
        <p:nvCxnSpPr>
          <p:cNvPr id="7" name="Straight Connector 6">
            <a:extLst>
              <a:ext uri="{FF2B5EF4-FFF2-40B4-BE49-F238E27FC236}">
                <a16:creationId xmlns:a16="http://schemas.microsoft.com/office/drawing/2014/main" id="{81E00F6C-46C5-7546-78F1-E9930C7D07F8}"/>
              </a:ext>
            </a:extLst>
          </p:cNvPr>
          <p:cNvCxnSpPr>
            <a:stCxn id="4" idx="0"/>
            <a:endCxn id="4" idx="4"/>
          </p:cNvCxnSpPr>
          <p:nvPr userDrawn="1"/>
        </p:nvCxnSpPr>
        <p:spPr>
          <a:xfrm>
            <a:off x="0" y="8154"/>
            <a:ext cx="12192000" cy="684984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72CB2659-372C-6099-4240-B492EEB75AAA}"/>
              </a:ext>
            </a:extLst>
          </p:cNvPr>
          <p:cNvSpPr>
            <a:spLocks noGrp="1"/>
          </p:cNvSpPr>
          <p:nvPr>
            <p:ph type="body" sz="quarter" idx="10"/>
          </p:nvPr>
        </p:nvSpPr>
        <p:spPr>
          <a:xfrm>
            <a:off x="5862415" y="1879540"/>
            <a:ext cx="5810725" cy="1214037"/>
          </a:xfrm>
        </p:spPr>
        <p:txBody>
          <a:bodyPr>
            <a:normAutofit/>
          </a:bodyPr>
          <a:lstStyle>
            <a:lvl1pPr marL="0" indent="0">
              <a:buNone/>
              <a:defRPr sz="3600"/>
            </a:lvl1pPr>
          </a:lstStyle>
          <a:p>
            <a:pPr lvl="0"/>
            <a:r>
              <a:rPr lang="en-US"/>
              <a:t>Click to edit Master text styles</a:t>
            </a:r>
          </a:p>
        </p:txBody>
      </p:sp>
      <p:pic>
        <p:nvPicPr>
          <p:cNvPr id="10" name="Picture 9" descr="A black and blue logo&#10;&#10;Description automatically generated">
            <a:extLst>
              <a:ext uri="{FF2B5EF4-FFF2-40B4-BE49-F238E27FC236}">
                <a16:creationId xmlns:a16="http://schemas.microsoft.com/office/drawing/2014/main" id="{3AB0ED9B-0D38-0567-D843-95A0FB5FB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0572" y="109450"/>
            <a:ext cx="2250140" cy="552783"/>
          </a:xfrm>
          <a:prstGeom prst="rect">
            <a:avLst/>
          </a:prstGeom>
        </p:spPr>
      </p:pic>
    </p:spTree>
    <p:extLst>
      <p:ext uri="{BB962C8B-B14F-4D97-AF65-F5344CB8AC3E}">
        <p14:creationId xmlns:p14="http://schemas.microsoft.com/office/powerpoint/2010/main" val="183055769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 Image 13">
    <p:spTree>
      <p:nvGrpSpPr>
        <p:cNvPr id="1" name=""/>
        <p:cNvGrpSpPr/>
        <p:nvPr/>
      </p:nvGrpSpPr>
      <p:grpSpPr>
        <a:xfrm>
          <a:off x="0" y="0"/>
          <a:ext cx="0" cy="0"/>
          <a:chOff x="0" y="0"/>
          <a:chExt cx="0" cy="0"/>
        </a:xfrm>
      </p:grpSpPr>
      <p:sp>
        <p:nvSpPr>
          <p:cNvPr id="135" name="Insert Picture Here.png"/>
          <p:cNvSpPr>
            <a:spLocks noGrp="1"/>
          </p:cNvSpPr>
          <p:nvPr>
            <p:ph type="pic" sz="half" idx="13"/>
          </p:nvPr>
        </p:nvSpPr>
        <p:spPr>
          <a:xfrm>
            <a:off x="0" y="0"/>
            <a:ext cx="4064000" cy="6858000"/>
          </a:xfrm>
          <a:prstGeom prst="rect">
            <a:avLst/>
          </a:prstGeom>
        </p:spPr>
        <p:txBody>
          <a:bodyPr lIns="91439" tIns="45719" rIns="91439" bIns="45719">
            <a:noAutofit/>
          </a:bodyPr>
          <a:lstStyle/>
          <a:p>
            <a:endParaRPr/>
          </a:p>
        </p:txBody>
      </p:sp>
      <p:sp>
        <p:nvSpPr>
          <p:cNvPr id="136" name="Rectangle"/>
          <p:cNvSpPr>
            <a:spLocks noGrp="1"/>
          </p:cNvSpPr>
          <p:nvPr>
            <p:ph type="body" idx="14"/>
          </p:nvPr>
        </p:nvSpPr>
        <p:spPr>
          <a:xfrm>
            <a:off x="4064000" y="635000"/>
            <a:ext cx="7493000" cy="5588000"/>
          </a:xfrm>
          <a:prstGeom prst="roundRect">
            <a:avLst>
              <a:gd name="adj" fmla="val 0"/>
            </a:avLst>
          </a:prstGeom>
          <a:solidFill>
            <a:srgbClr val="EFEFEF"/>
          </a:solidFill>
        </p:spPr>
        <p:txBody>
          <a:bodyPr lIns="0" tIns="0" rIns="0" bIns="0"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a:p>
        </p:txBody>
      </p:sp>
      <p:sp>
        <p:nvSpPr>
          <p:cNvPr id="138" name="Rectangle"/>
          <p:cNvSpPr>
            <a:spLocks noGrp="1"/>
          </p:cNvSpPr>
          <p:nvPr>
            <p:ph type="body" sz="half" idx="15"/>
          </p:nvPr>
        </p:nvSpPr>
        <p:spPr>
          <a:xfrm>
            <a:off x="635000" y="635000"/>
            <a:ext cx="3429000" cy="5588000"/>
          </a:xfrm>
          <a:prstGeom prst="roundRect">
            <a:avLst>
              <a:gd name="adj" fmla="val 0"/>
            </a:avLst>
          </a:prstGeom>
          <a:solidFill>
            <a:srgbClr val="FFFFFF">
              <a:alpha val="90000"/>
            </a:srgbClr>
          </a:solidFill>
          <a:effectLst>
            <a:outerShdw blurRad="1270000" dist="635000" rotWithShape="0">
              <a:srgbClr val="000000">
                <a:alpha val="15000"/>
              </a:srgbClr>
            </a:outerShdw>
          </a:effectLst>
        </p:spPr>
        <p:txBody>
          <a:bodyPr lIns="0" tIns="0" rIns="0" bIns="0"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10656042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D6F3-E195-B345-B1EA-CA646E297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0E003-7E06-2474-7BCF-3AC18908A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E8818-E9BF-A330-B68B-458EEE54FC7A}"/>
              </a:ext>
            </a:extLst>
          </p:cNvPr>
          <p:cNvSpPr>
            <a:spLocks noGrp="1"/>
          </p:cNvSpPr>
          <p:nvPr>
            <p:ph type="dt" sz="half" idx="10"/>
          </p:nvPr>
        </p:nvSpPr>
        <p:spPr/>
        <p:txBody>
          <a:bodyPr/>
          <a:lstStyle/>
          <a:p>
            <a:fld id="{202535BE-8E4E-0E4A-AE28-753F2BD8817A}" type="datetimeFigureOut">
              <a:rPr lang="en-US" smtClean="0"/>
              <a:t>12/6/2024</a:t>
            </a:fld>
            <a:endParaRPr lang="en-US"/>
          </a:p>
        </p:txBody>
      </p:sp>
      <p:sp>
        <p:nvSpPr>
          <p:cNvPr id="5" name="Footer Placeholder 4">
            <a:extLst>
              <a:ext uri="{FF2B5EF4-FFF2-40B4-BE49-F238E27FC236}">
                <a16:creationId xmlns:a16="http://schemas.microsoft.com/office/drawing/2014/main" id="{536CBBE0-96D4-6C47-3B5B-A388D5B4C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83B37-2C89-AD50-6575-0E9C1FF74241}"/>
              </a:ext>
            </a:extLst>
          </p:cNvPr>
          <p:cNvSpPr>
            <a:spLocks noGrp="1"/>
          </p:cNvSpPr>
          <p:nvPr>
            <p:ph type="sldNum" sz="quarter" idx="12"/>
          </p:nvPr>
        </p:nvSpPr>
        <p:spPr/>
        <p:txBody>
          <a:bodyPr/>
          <a:lstStyle/>
          <a:p>
            <a:fld id="{771BC3C4-56AD-BD48-9E51-8E040C5F6F46}" type="slidenum">
              <a:rPr lang="en-US" smtClean="0"/>
              <a:t>‹#›</a:t>
            </a:fld>
            <a:endParaRPr lang="en-US"/>
          </a:p>
        </p:txBody>
      </p:sp>
    </p:spTree>
    <p:extLst>
      <p:ext uri="{BB962C8B-B14F-4D97-AF65-F5344CB8AC3E}">
        <p14:creationId xmlns:p14="http://schemas.microsoft.com/office/powerpoint/2010/main" val="97028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C9D40CD-7507-8D86-7F4A-2104E60ADA5F}"/>
              </a:ext>
            </a:extLst>
          </p:cNvPr>
          <p:cNvSpPr>
            <a:spLocks noGrp="1"/>
          </p:cNvSpPr>
          <p:nvPr>
            <p:ph type="ftr" sz="quarter" idx="3"/>
          </p:nvPr>
        </p:nvSpPr>
        <p:spPr>
          <a:xfrm>
            <a:off x="4700587" y="6461784"/>
            <a:ext cx="3192313" cy="365125"/>
          </a:xfrm>
          <a:prstGeom prst="rect">
            <a:avLst/>
          </a:prstGeom>
        </p:spPr>
        <p:txBody>
          <a:bodyPr/>
          <a:lstStyle>
            <a:lvl1pPr>
              <a:defRPr sz="1200" i="1">
                <a:latin typeface="Poppins" pitchFamily="2" charset="77"/>
                <a:cs typeface="Poppins" pitchFamily="2" charset="77"/>
              </a:defRPr>
            </a:lvl1pPr>
          </a:lstStyle>
          <a:p>
            <a:r>
              <a:rPr lang="en-US" dirty="0"/>
              <a:t>Confidential &amp; Privileged Information</a:t>
            </a:r>
          </a:p>
        </p:txBody>
      </p:sp>
      <p:sp>
        <p:nvSpPr>
          <p:cNvPr id="5" name="Title Placeholder 1">
            <a:extLst>
              <a:ext uri="{FF2B5EF4-FFF2-40B4-BE49-F238E27FC236}">
                <a16:creationId xmlns:a16="http://schemas.microsoft.com/office/drawing/2014/main" id="{2638BD74-9462-9FEC-7B0A-9D1372EBC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Poppins" pitchFamily="2" charset="77"/>
                <a:cs typeface="Poppins" pitchFamily="2" charset="77"/>
              </a:defRPr>
            </a:lvl1pPr>
          </a:lstStyle>
          <a:p>
            <a:r>
              <a:rPr lang="en-US"/>
              <a:t>Click to edit Master title style</a:t>
            </a:r>
          </a:p>
        </p:txBody>
      </p:sp>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28B820D-D17B-3D0E-0E6A-70E170CA1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Poppins" pitchFamily="2" charset="77"/>
                <a:cs typeface="Poppins" pitchFamily="2" charset="77"/>
              </a:defRPr>
            </a:lvl1pPr>
          </a:lstStyle>
          <a:p>
            <a:fld id="{18CBF4D5-A744-4245-9F95-0A8900F2A709}" type="datetime1">
              <a:rPr lang="en-US" smtClean="0"/>
              <a:t>12/6/2024</a:t>
            </a:fld>
            <a:endParaRPr lang="en-US"/>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2" name="Picture 1">
            <a:extLst>
              <a:ext uri="{FF2B5EF4-FFF2-40B4-BE49-F238E27FC236}">
                <a16:creationId xmlns:a16="http://schemas.microsoft.com/office/drawing/2014/main" id="{299CB18D-BA1E-49F2-6EE8-465DF78EE7CD}"/>
              </a:ext>
            </a:extLst>
          </p:cNvPr>
          <p:cNvPicPr>
            <a:picLocks noChangeAspect="1"/>
          </p:cNvPicPr>
          <p:nvPr userDrawn="1"/>
        </p:nvPicPr>
        <p:blipFill>
          <a:blip r:embed="rId2"/>
          <a:stretch>
            <a:fillRect/>
          </a:stretch>
        </p:blipFill>
        <p:spPr>
          <a:xfrm>
            <a:off x="9968555" y="6356348"/>
            <a:ext cx="1485258" cy="365126"/>
          </a:xfrm>
          <a:prstGeom prst="rect">
            <a:avLst/>
          </a:prstGeom>
        </p:spPr>
      </p:pic>
    </p:spTree>
    <p:extLst>
      <p:ext uri="{BB962C8B-B14F-4D97-AF65-F5344CB8AC3E}">
        <p14:creationId xmlns:p14="http://schemas.microsoft.com/office/powerpoint/2010/main" val="3442686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291B9-E176-A77F-D9E7-158F57FD4AE3}"/>
              </a:ext>
            </a:extLst>
          </p:cNvPr>
          <p:cNvSpPr>
            <a:spLocks noGrp="1"/>
          </p:cNvSpPr>
          <p:nvPr>
            <p:ph type="dt" sz="half" idx="10"/>
          </p:nvPr>
        </p:nvSpPr>
        <p:spPr/>
        <p:txBody>
          <a:bodyPr/>
          <a:lstStyle/>
          <a:p>
            <a:fld id="{202535BE-8E4E-0E4A-AE28-753F2BD8817A}" type="datetimeFigureOut">
              <a:rPr lang="en-US" smtClean="0"/>
              <a:t>12/6/2024</a:t>
            </a:fld>
            <a:endParaRPr lang="en-US"/>
          </a:p>
        </p:txBody>
      </p:sp>
      <p:sp>
        <p:nvSpPr>
          <p:cNvPr id="3" name="Footer Placeholder 2">
            <a:extLst>
              <a:ext uri="{FF2B5EF4-FFF2-40B4-BE49-F238E27FC236}">
                <a16:creationId xmlns:a16="http://schemas.microsoft.com/office/drawing/2014/main" id="{5A47DB62-3314-3DA6-23C0-8D60727E8CA0}"/>
              </a:ext>
            </a:extLst>
          </p:cNvPr>
          <p:cNvSpPr>
            <a:spLocks noGrp="1"/>
          </p:cNvSpPr>
          <p:nvPr>
            <p:ph type="ftr" sz="quarter" idx="11"/>
          </p:nvPr>
        </p:nvSpPr>
        <p:spPr/>
        <p:txBody>
          <a:bodyPr/>
          <a:lstStyle/>
          <a:p>
            <a:endParaRPr lang="en-US"/>
          </a:p>
        </p:txBody>
      </p:sp>
      <p:sp>
        <p:nvSpPr>
          <p:cNvPr id="5" name="Номер слайда 1">
            <a:extLst>
              <a:ext uri="{FF2B5EF4-FFF2-40B4-BE49-F238E27FC236}">
                <a16:creationId xmlns:a16="http://schemas.microsoft.com/office/drawing/2014/main" id="{F08294DF-F5F8-4E30-EAFA-8449444D9B8E}"/>
              </a:ext>
            </a:extLst>
          </p:cNvPr>
          <p:cNvSpPr txBox="1">
            <a:spLocks/>
          </p:cNvSpPr>
          <p:nvPr userDrawn="1"/>
        </p:nvSpPr>
        <p:spPr>
          <a:xfrm>
            <a:off x="10955908" y="6325901"/>
            <a:ext cx="1246071" cy="409215"/>
          </a:xfrm>
          <a:prstGeom prst="rect">
            <a:avLst/>
          </a:prstGeom>
        </p:spPr>
        <p:txBody>
          <a:bodyPr rIns="215961"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99">
              <a:lnSpc>
                <a:spcPct val="150000"/>
              </a:lnSpc>
              <a:spcBef>
                <a:spcPts val="432"/>
              </a:spcBef>
            </a:pPr>
            <a:fld id="{E8BBD06A-759F-43F0-9FDD-30D8801384DF}" type="slidenum">
              <a:rPr lang="ru-RU" sz="1200" b="1" i="0" smtClean="0">
                <a:solidFill>
                  <a:schemeClr val="tx1"/>
                </a:solidFill>
                <a:latin typeface="+mj-lt"/>
                <a:ea typeface="Tahoma" charset="0"/>
                <a:cs typeface="Poppins" pitchFamily="2" charset="77"/>
              </a:rPr>
              <a:pPr algn="r" defTabSz="1219099">
                <a:lnSpc>
                  <a:spcPct val="150000"/>
                </a:lnSpc>
                <a:spcBef>
                  <a:spcPts val="432"/>
                </a:spcBef>
              </a:pPr>
              <a:t>‹#›</a:t>
            </a:fld>
            <a:endParaRPr lang="ru-RU" sz="1200" b="1" i="0">
              <a:solidFill>
                <a:schemeClr val="tx1"/>
              </a:solidFill>
              <a:latin typeface="+mj-lt"/>
              <a:ea typeface="Tahoma" charset="0"/>
              <a:cs typeface="Poppins" pitchFamily="2" charset="77"/>
            </a:endParaRPr>
          </a:p>
        </p:txBody>
      </p:sp>
      <p:pic>
        <p:nvPicPr>
          <p:cNvPr id="7" name="Picture 6">
            <a:extLst>
              <a:ext uri="{FF2B5EF4-FFF2-40B4-BE49-F238E27FC236}">
                <a16:creationId xmlns:a16="http://schemas.microsoft.com/office/drawing/2014/main" id="{C232D681-5DC7-4D3C-A188-F88FFBBD8609}"/>
              </a:ext>
            </a:extLst>
          </p:cNvPr>
          <p:cNvPicPr>
            <a:picLocks noChangeAspect="1"/>
          </p:cNvPicPr>
          <p:nvPr userDrawn="1"/>
        </p:nvPicPr>
        <p:blipFill>
          <a:blip r:embed="rId2"/>
          <a:stretch>
            <a:fillRect/>
          </a:stretch>
        </p:blipFill>
        <p:spPr>
          <a:xfrm>
            <a:off x="-1" y="-1"/>
            <a:ext cx="12201979" cy="6874711"/>
          </a:xfrm>
          <a:prstGeom prst="rect">
            <a:avLst/>
          </a:prstGeom>
        </p:spPr>
      </p:pic>
    </p:spTree>
    <p:extLst>
      <p:ext uri="{BB962C8B-B14F-4D97-AF65-F5344CB8AC3E}">
        <p14:creationId xmlns:p14="http://schemas.microsoft.com/office/powerpoint/2010/main" val="2279516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2" name="Picture 11" descr="Connected wire-frame lines and dots">
            <a:extLst>
              <a:ext uri="{FF2B5EF4-FFF2-40B4-BE49-F238E27FC236}">
                <a16:creationId xmlns:a16="http://schemas.microsoft.com/office/drawing/2014/main" id="{02456AC3-C1E7-17AC-BE60-A2340963144C}"/>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b="15726"/>
          <a:stretch/>
        </p:blipFill>
        <p:spPr>
          <a:xfrm>
            <a:off x="0" y="8154"/>
            <a:ext cx="12192000" cy="6849846"/>
          </a:xfrm>
          <a:prstGeom prst="rect">
            <a:avLst/>
          </a:prstGeom>
        </p:spPr>
      </p:pic>
      <p:sp>
        <p:nvSpPr>
          <p:cNvPr id="6" name="Rectangle">
            <a:extLst>
              <a:ext uri="{FF2B5EF4-FFF2-40B4-BE49-F238E27FC236}">
                <a16:creationId xmlns:a16="http://schemas.microsoft.com/office/drawing/2014/main" id="{A6D980CE-7A65-12AD-BC25-6EEF206F08CC}"/>
              </a:ext>
            </a:extLst>
          </p:cNvPr>
          <p:cNvSpPr/>
          <p:nvPr userDrawn="1"/>
        </p:nvSpPr>
        <p:spPr>
          <a:xfrm>
            <a:off x="5384800" y="588190"/>
            <a:ext cx="6172201" cy="4460023"/>
          </a:xfrm>
          <a:prstGeom prst="roundRect">
            <a:avLst>
              <a:gd name="adj" fmla="val 0"/>
            </a:avLst>
          </a:prstGeom>
          <a:solidFill>
            <a:srgbClr val="FFFFFF"/>
          </a:solidFill>
          <a:ln w="12700">
            <a:miter lim="400000"/>
          </a:ln>
          <a:effectLst>
            <a:outerShdw blurRad="1270000" dist="635000" dir="10800000" rotWithShape="0">
              <a:srgbClr val="000000">
                <a:alpha val="25000"/>
              </a:srgbClr>
            </a:outerShdw>
          </a:effectLst>
        </p:spPr>
        <p:txBody>
          <a:bodyPr lIns="0" tIns="0" rIns="0" bIns="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8" name="Line">
            <a:extLst>
              <a:ext uri="{FF2B5EF4-FFF2-40B4-BE49-F238E27FC236}">
                <a16:creationId xmlns:a16="http://schemas.microsoft.com/office/drawing/2014/main" id="{91B6B7C2-2B34-60B8-9304-2BDE8994C6BC}"/>
              </a:ext>
            </a:extLst>
          </p:cNvPr>
          <p:cNvSpPr/>
          <p:nvPr userDrawn="1"/>
        </p:nvSpPr>
        <p:spPr>
          <a:xfrm>
            <a:off x="8281398" y="2473026"/>
            <a:ext cx="3959383" cy="1"/>
          </a:xfrm>
          <a:prstGeom prst="line">
            <a:avLst/>
          </a:prstGeom>
          <a:ln w="101600">
            <a:solidFill>
              <a:schemeClr val="accent1"/>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grpSp>
        <p:nvGrpSpPr>
          <p:cNvPr id="15" name="Group 14">
            <a:extLst>
              <a:ext uri="{FF2B5EF4-FFF2-40B4-BE49-F238E27FC236}">
                <a16:creationId xmlns:a16="http://schemas.microsoft.com/office/drawing/2014/main" id="{A43D597E-8CD3-DD13-BD1D-6BAF2B75A297}"/>
              </a:ext>
            </a:extLst>
          </p:cNvPr>
          <p:cNvGrpSpPr/>
          <p:nvPr userDrawn="1"/>
        </p:nvGrpSpPr>
        <p:grpSpPr>
          <a:xfrm>
            <a:off x="0" y="5854049"/>
            <a:ext cx="12192000" cy="995937"/>
            <a:chOff x="1340962" y="5296258"/>
            <a:chExt cx="10216039" cy="995937"/>
          </a:xfrm>
          <a:solidFill>
            <a:schemeClr val="tx2"/>
          </a:solidFill>
        </p:grpSpPr>
        <p:sp>
          <p:nvSpPr>
            <p:cNvPr id="9" name="Rectangle">
              <a:extLst>
                <a:ext uri="{FF2B5EF4-FFF2-40B4-BE49-F238E27FC236}">
                  <a16:creationId xmlns:a16="http://schemas.microsoft.com/office/drawing/2014/main" id="{20A1DF44-5E7F-7119-B0F0-A8DED2656B35}"/>
                </a:ext>
              </a:extLst>
            </p:cNvPr>
            <p:cNvSpPr/>
            <p:nvPr userDrawn="1"/>
          </p:nvSpPr>
          <p:spPr>
            <a:xfrm>
              <a:off x="1340962" y="5296258"/>
              <a:ext cx="10216039" cy="995937"/>
            </a:xfrm>
            <a:prstGeom prst="rect">
              <a:avLst/>
            </a:prstGeom>
            <a:grpFill/>
            <a:ln w="101600">
              <a:solidFill>
                <a:srgbClr val="FFFFFF">
                  <a:alpha val="50000"/>
                </a:srgbClr>
              </a:solidFill>
              <a:miter lim="400000"/>
            </a:ln>
          </p:spPr>
          <p:txBody>
            <a:bodyPr lIns="25400" tIns="25400" rIns="25400" bIns="2540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solidFill>
                  <a:schemeClr val="bg1"/>
                </a:solidFill>
              </a:endParaRPr>
            </a:p>
          </p:txBody>
        </p:sp>
        <p:sp>
          <p:nvSpPr>
            <p:cNvPr id="10" name="Lorem ipsum sit lom dolor sit amet, consectetur sit.">
              <a:extLst>
                <a:ext uri="{FF2B5EF4-FFF2-40B4-BE49-F238E27FC236}">
                  <a16:creationId xmlns:a16="http://schemas.microsoft.com/office/drawing/2014/main" id="{275812F2-8820-D7FA-F634-51B14045A253}"/>
                </a:ext>
              </a:extLst>
            </p:cNvPr>
            <p:cNvSpPr txBox="1"/>
            <p:nvPr userDrawn="1"/>
          </p:nvSpPr>
          <p:spPr>
            <a:xfrm>
              <a:off x="1741111" y="5553135"/>
              <a:ext cx="9415741" cy="482183"/>
            </a:xfrm>
            <a:prstGeom prst="rect">
              <a:avLst/>
            </a:prstGeom>
            <a:grpFill/>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b="1">
                  <a:solidFill>
                    <a:srgbClr val="FFFFFF"/>
                  </a:solidFill>
                  <a:latin typeface="Raleway"/>
                  <a:ea typeface="Raleway"/>
                  <a:cs typeface="Raleway"/>
                  <a:sym typeface="Raleway"/>
                </a:defRPr>
              </a:lvl1pPr>
            </a:lstStyle>
            <a:p>
              <a:pPr marL="0" marR="0">
                <a:spcBef>
                  <a:spcPts val="0"/>
                </a:spcBef>
                <a:spcAft>
                  <a:spcPts val="0"/>
                </a:spcAft>
              </a:pPr>
              <a:r>
                <a:rPr lang="en-US" sz="1400" b="1" i="0" kern="100">
                  <a:solidFill>
                    <a:schemeClr val="bg1"/>
                  </a:solidFill>
                  <a:effectLst/>
                  <a:latin typeface="Poppins" pitchFamily="2" charset="77"/>
                  <a:ea typeface="Aptos" panose="020B0004020202020204" pitchFamily="34" charset="0"/>
                  <a:cs typeface="Poppins" pitchFamily="2" charset="77"/>
                </a:rPr>
                <a:t>We are transforming healthcare with smart solutions for providers, patients, caregivers, and payors, that creates integrated experiences resulting in enhanced overall health outcomes.</a:t>
              </a:r>
            </a:p>
          </p:txBody>
        </p:sp>
      </p:grpSp>
      <p:pic>
        <p:nvPicPr>
          <p:cNvPr id="14" name="Picture 13" descr="A black and blue logo&#10;&#10;Description automatically generated">
            <a:extLst>
              <a:ext uri="{FF2B5EF4-FFF2-40B4-BE49-F238E27FC236}">
                <a16:creationId xmlns:a16="http://schemas.microsoft.com/office/drawing/2014/main" id="{7C4D8C83-19DD-2FA7-4573-BB2532E52E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8101" y="3841545"/>
            <a:ext cx="4165600" cy="1023346"/>
          </a:xfrm>
          <a:prstGeom prst="rect">
            <a:avLst/>
          </a:prstGeom>
        </p:spPr>
      </p:pic>
      <p:sp>
        <p:nvSpPr>
          <p:cNvPr id="5" name="TextBox 4">
            <a:extLst>
              <a:ext uri="{FF2B5EF4-FFF2-40B4-BE49-F238E27FC236}">
                <a16:creationId xmlns:a16="http://schemas.microsoft.com/office/drawing/2014/main" id="{FF97283D-4BBA-8C98-4EBF-79E45C0B024C}"/>
              </a:ext>
            </a:extLst>
          </p:cNvPr>
          <p:cNvSpPr txBox="1"/>
          <p:nvPr userDrawn="1"/>
        </p:nvSpPr>
        <p:spPr>
          <a:xfrm>
            <a:off x="5384800" y="1217203"/>
            <a:ext cx="6172201" cy="1014893"/>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600" kern="1200">
                <a:solidFill>
                  <a:schemeClr val="tx2"/>
                </a:solidFill>
                <a:latin typeface="Poppins" panose="00000500000000000000" pitchFamily="2" charset="0"/>
                <a:ea typeface="+mj-ea"/>
                <a:cs typeface="Poppins" panose="00000500000000000000" pitchFamily="2" charset="0"/>
              </a:rPr>
              <a:t>Thank you!</a:t>
            </a:r>
          </a:p>
        </p:txBody>
      </p:sp>
      <p:sp>
        <p:nvSpPr>
          <p:cNvPr id="7" name="TextBox 6">
            <a:extLst>
              <a:ext uri="{FF2B5EF4-FFF2-40B4-BE49-F238E27FC236}">
                <a16:creationId xmlns:a16="http://schemas.microsoft.com/office/drawing/2014/main" id="{E9C1508B-DBF0-2A4F-58D7-B1380D705CAD}"/>
              </a:ext>
            </a:extLst>
          </p:cNvPr>
          <p:cNvSpPr txBox="1"/>
          <p:nvPr userDrawn="1"/>
        </p:nvSpPr>
        <p:spPr>
          <a:xfrm>
            <a:off x="5409190" y="2651899"/>
            <a:ext cx="6172201" cy="1092607"/>
          </a:xfrm>
          <a:prstGeom prst="rect">
            <a:avLst/>
          </a:prstGeom>
          <a:noFill/>
        </p:spPr>
        <p:txBody>
          <a:bodyPr wrap="square" rtlCol="0">
            <a:spAutoFit/>
          </a:bodyPr>
          <a:lstStyle/>
          <a:p>
            <a:pPr algn="ctr" defTabSz="914400" rtl="0" eaLnBrk="1" latinLnBrk="0" hangingPunct="1">
              <a:lnSpc>
                <a:spcPct val="90000"/>
              </a:lnSpc>
              <a:spcBef>
                <a:spcPct val="0"/>
              </a:spcBef>
              <a:spcAft>
                <a:spcPts val="200"/>
              </a:spcAft>
              <a:buNone/>
            </a:pPr>
            <a:r>
              <a:rPr lang="en-US" sz="2400" kern="1200">
                <a:solidFill>
                  <a:schemeClr val="tx2"/>
                </a:solidFill>
                <a:latin typeface="+mj-lt"/>
                <a:ea typeface="+mj-ea"/>
                <a:cs typeface="Poppins" panose="00000500000000000000" pitchFamily="2" charset="0"/>
              </a:rPr>
              <a:t>Contact us at </a:t>
            </a:r>
            <a:r>
              <a:rPr lang="en-US" sz="2400" b="0" i="0" u="none" strike="noStrike">
                <a:solidFill>
                  <a:schemeClr val="accent1"/>
                </a:solidFill>
                <a:effectLst/>
                <a:latin typeface="+mj-lt"/>
                <a:hlinkClick r:id="rId4">
                  <a:extLst>
                    <a:ext uri="{A12FA001-AC4F-418D-AE19-62706E023703}">
                      <ahyp:hlinkClr xmlns:ahyp="http://schemas.microsoft.com/office/drawing/2018/hyperlinkcolor" val="tx"/>
                    </a:ext>
                  </a:extLst>
                </a:hlinkClick>
              </a:rPr>
              <a:t>connect@healthendeavors.com</a:t>
            </a:r>
            <a:r>
              <a:rPr lang="en-US" sz="2400" b="0" i="0" u="none" strike="noStrike">
                <a:solidFill>
                  <a:schemeClr val="accent1"/>
                </a:solidFill>
                <a:effectLst/>
                <a:latin typeface="+mj-lt"/>
              </a:rPr>
              <a:t> </a:t>
            </a:r>
            <a:br>
              <a:rPr lang="en-US" sz="2400" b="0" i="0" u="none" strike="noStrike">
                <a:solidFill>
                  <a:schemeClr val="tx2"/>
                </a:solidFill>
                <a:effectLst/>
                <a:latin typeface="+mj-lt"/>
              </a:rPr>
            </a:br>
            <a:r>
              <a:rPr lang="en-US" sz="2400" b="0" i="0" u="none" strike="noStrike">
                <a:solidFill>
                  <a:schemeClr val="tx2"/>
                </a:solidFill>
                <a:effectLst/>
                <a:latin typeface="+mj-lt"/>
              </a:rPr>
              <a:t>to join the conversation!</a:t>
            </a:r>
            <a:endParaRPr lang="en-US" sz="2400" kern="1200">
              <a:solidFill>
                <a:schemeClr val="tx2"/>
              </a:solidFill>
              <a:latin typeface="+mj-lt"/>
              <a:ea typeface="+mj-ea"/>
              <a:cs typeface="Poppins" panose="00000500000000000000" pitchFamily="2" charset="0"/>
            </a:endParaRPr>
          </a:p>
        </p:txBody>
      </p:sp>
    </p:spTree>
    <p:extLst>
      <p:ext uri="{BB962C8B-B14F-4D97-AF65-F5344CB8AC3E}">
        <p14:creationId xmlns:p14="http://schemas.microsoft.com/office/powerpoint/2010/main" val="399116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122-4BF0-622F-5276-B7C03244A3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A029D-1DC8-5857-E90E-519EA760A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59B4B-054D-040D-0C7A-FD85F0DB2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B5FDFAD-BFC8-5CE0-B830-43C18990C3E9}"/>
              </a:ext>
            </a:extLst>
          </p:cNvPr>
          <p:cNvSpPr>
            <a:spLocks noGrp="1"/>
          </p:cNvSpPr>
          <p:nvPr>
            <p:ph type="ftr" sz="quarter" idx="3"/>
          </p:nvPr>
        </p:nvSpPr>
        <p:spPr>
          <a:xfrm>
            <a:off x="5328249" y="6484429"/>
            <a:ext cx="2593676" cy="365125"/>
          </a:xfrm>
          <a:prstGeom prst="rect">
            <a:avLst/>
          </a:prstGeom>
        </p:spPr>
        <p:txBody>
          <a:bodyPr/>
          <a:lstStyle>
            <a:lvl1pPr>
              <a:defRPr sz="1200" i="1"/>
            </a:lvl1pPr>
          </a:lstStyle>
          <a:p>
            <a:r>
              <a:rPr lang="en-US"/>
              <a:t>Confidential &amp; Privileged Information</a:t>
            </a:r>
          </a:p>
        </p:txBody>
      </p:sp>
      <p:sp>
        <p:nvSpPr>
          <p:cNvPr id="5" name="Slide Number Placeholder 5">
            <a:extLst>
              <a:ext uri="{FF2B5EF4-FFF2-40B4-BE49-F238E27FC236}">
                <a16:creationId xmlns:a16="http://schemas.microsoft.com/office/drawing/2014/main" id="{3C834BC5-94F8-0818-4695-96B5A471ED93}"/>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6" name="Picture 5">
            <a:extLst>
              <a:ext uri="{FF2B5EF4-FFF2-40B4-BE49-F238E27FC236}">
                <a16:creationId xmlns:a16="http://schemas.microsoft.com/office/drawing/2014/main" id="{B85626AE-6E0D-3A64-B4FE-BE9F8449BE5C}"/>
              </a:ext>
            </a:extLst>
          </p:cNvPr>
          <p:cNvPicPr>
            <a:picLocks noChangeAspect="1"/>
          </p:cNvPicPr>
          <p:nvPr userDrawn="1"/>
        </p:nvPicPr>
        <p:blipFill>
          <a:blip r:embed="rId2"/>
          <a:stretch>
            <a:fillRect/>
          </a:stretch>
        </p:blipFill>
        <p:spPr>
          <a:xfrm>
            <a:off x="9968555" y="6356348"/>
            <a:ext cx="1485258" cy="365126"/>
          </a:xfrm>
          <a:prstGeom prst="rect">
            <a:avLst/>
          </a:prstGeom>
        </p:spPr>
      </p:pic>
    </p:spTree>
    <p:extLst>
      <p:ext uri="{BB962C8B-B14F-4D97-AF65-F5344CB8AC3E}">
        <p14:creationId xmlns:p14="http://schemas.microsoft.com/office/powerpoint/2010/main" val="170086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AB01-CB47-2F5A-EB55-0C9D3F0C16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21C42-80B6-7828-AFB3-A6AE207D9F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C49A5-1A1E-FD65-2098-1516B3D15C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310D9E-BF49-5A96-DB6C-7B2FC20F2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983DC-EB44-7FFE-C1C7-3C23748B00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7428AE9-5975-F124-648F-E1666D2F881F}"/>
              </a:ext>
            </a:extLst>
          </p:cNvPr>
          <p:cNvSpPr>
            <a:spLocks noGrp="1"/>
          </p:cNvSpPr>
          <p:nvPr>
            <p:ph type="ftr" sz="quarter" idx="10"/>
          </p:nvPr>
        </p:nvSpPr>
        <p:spPr>
          <a:xfrm>
            <a:off x="4991818" y="6426860"/>
            <a:ext cx="2593676" cy="365125"/>
          </a:xfrm>
          <a:prstGeom prst="rect">
            <a:avLst/>
          </a:prstGeom>
        </p:spPr>
        <p:txBody>
          <a:bodyPr/>
          <a:lstStyle>
            <a:lvl1pPr>
              <a:defRPr sz="1200" i="1"/>
            </a:lvl1pPr>
          </a:lstStyle>
          <a:p>
            <a:r>
              <a:rPr lang="en-US"/>
              <a:t>Confidential &amp; Privileged Information</a:t>
            </a:r>
          </a:p>
        </p:txBody>
      </p:sp>
      <p:sp>
        <p:nvSpPr>
          <p:cNvPr id="7" name="Slide Number Placeholder 5">
            <a:extLst>
              <a:ext uri="{FF2B5EF4-FFF2-40B4-BE49-F238E27FC236}">
                <a16:creationId xmlns:a16="http://schemas.microsoft.com/office/drawing/2014/main" id="{9AA1FAF3-BD29-98D8-7685-D8144C6059D8}"/>
              </a:ext>
            </a:extLst>
          </p:cNvPr>
          <p:cNvSpPr>
            <a:spLocks noGrp="1"/>
          </p:cNvSpPr>
          <p:nvPr>
            <p:ph type="sldNum" sz="quarter" idx="11"/>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8" name="Picture 7">
            <a:extLst>
              <a:ext uri="{FF2B5EF4-FFF2-40B4-BE49-F238E27FC236}">
                <a16:creationId xmlns:a16="http://schemas.microsoft.com/office/drawing/2014/main" id="{450D9118-134F-30F1-45C7-6A73675DE66C}"/>
              </a:ext>
            </a:extLst>
          </p:cNvPr>
          <p:cNvPicPr>
            <a:picLocks noChangeAspect="1"/>
          </p:cNvPicPr>
          <p:nvPr userDrawn="1"/>
        </p:nvPicPr>
        <p:blipFill>
          <a:blip r:embed="rId2"/>
          <a:stretch>
            <a:fillRect/>
          </a:stretch>
        </p:blipFill>
        <p:spPr>
          <a:xfrm>
            <a:off x="9968555" y="6356348"/>
            <a:ext cx="1485258" cy="365126"/>
          </a:xfrm>
          <a:prstGeom prst="rect">
            <a:avLst/>
          </a:prstGeom>
        </p:spPr>
      </p:pic>
    </p:spTree>
    <p:extLst>
      <p:ext uri="{BB962C8B-B14F-4D97-AF65-F5344CB8AC3E}">
        <p14:creationId xmlns:p14="http://schemas.microsoft.com/office/powerpoint/2010/main" val="59014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1C82966-CD2D-5309-3211-68691C6C72A9}"/>
              </a:ext>
            </a:extLst>
          </p:cNvPr>
          <p:cNvSpPr>
            <a:spLocks noGrp="1"/>
          </p:cNvSpPr>
          <p:nvPr>
            <p:ph type="ftr" sz="quarter" idx="3"/>
          </p:nvPr>
        </p:nvSpPr>
        <p:spPr>
          <a:xfrm>
            <a:off x="4579348" y="6494232"/>
            <a:ext cx="3033303" cy="363768"/>
          </a:xfrm>
          <a:prstGeom prst="rect">
            <a:avLst/>
          </a:prstGeom>
        </p:spPr>
        <p:txBody>
          <a:bodyPr/>
          <a:lstStyle>
            <a:lvl1pPr>
              <a:defRPr sz="1200" i="1">
                <a:latin typeface="Poppins" pitchFamily="2" charset="77"/>
                <a:cs typeface="Poppins" pitchFamily="2" charset="77"/>
              </a:defRPr>
            </a:lvl1pPr>
          </a:lstStyle>
          <a:p>
            <a:r>
              <a:rPr lang="en-US"/>
              <a:t>Confidential &amp; Privileged Information</a:t>
            </a:r>
          </a:p>
        </p:txBody>
      </p:sp>
      <p:sp>
        <p:nvSpPr>
          <p:cNvPr id="2" name="Slide Number Placeholder 5">
            <a:extLst>
              <a:ext uri="{FF2B5EF4-FFF2-40B4-BE49-F238E27FC236}">
                <a16:creationId xmlns:a16="http://schemas.microsoft.com/office/drawing/2014/main" id="{070522A1-3453-2686-A7E2-4DE6D0A15C02}"/>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3" name="Picture 2">
            <a:extLst>
              <a:ext uri="{FF2B5EF4-FFF2-40B4-BE49-F238E27FC236}">
                <a16:creationId xmlns:a16="http://schemas.microsoft.com/office/drawing/2014/main" id="{46082C45-F01D-88BE-23A4-4D4673E10240}"/>
              </a:ext>
            </a:extLst>
          </p:cNvPr>
          <p:cNvPicPr>
            <a:picLocks noChangeAspect="1"/>
          </p:cNvPicPr>
          <p:nvPr userDrawn="1"/>
        </p:nvPicPr>
        <p:blipFill>
          <a:blip r:embed="rId2"/>
          <a:stretch>
            <a:fillRect/>
          </a:stretch>
        </p:blipFill>
        <p:spPr>
          <a:xfrm>
            <a:off x="9968555" y="6356348"/>
            <a:ext cx="1485258" cy="365126"/>
          </a:xfrm>
          <a:prstGeom prst="rect">
            <a:avLst/>
          </a:prstGeom>
        </p:spPr>
      </p:pic>
    </p:spTree>
    <p:extLst>
      <p:ext uri="{BB962C8B-B14F-4D97-AF65-F5344CB8AC3E}">
        <p14:creationId xmlns:p14="http://schemas.microsoft.com/office/powerpoint/2010/main" val="198357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9C18-1FAE-032A-1940-B500ED2C1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9CE56E-83BA-6145-04DD-1CC6CB666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46327-C23A-EE5C-2B3D-B8F6959AE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0075B326-E9CD-3BE1-D39F-B705CCE51A41}"/>
              </a:ext>
            </a:extLst>
          </p:cNvPr>
          <p:cNvSpPr>
            <a:spLocks noGrp="1"/>
          </p:cNvSpPr>
          <p:nvPr>
            <p:ph type="ftr" sz="quarter" idx="3"/>
          </p:nvPr>
        </p:nvSpPr>
        <p:spPr>
          <a:xfrm>
            <a:off x="4896928" y="6418234"/>
            <a:ext cx="2593676" cy="365125"/>
          </a:xfrm>
          <a:prstGeom prst="rect">
            <a:avLst/>
          </a:prstGeom>
        </p:spPr>
        <p:txBody>
          <a:bodyPr/>
          <a:lstStyle>
            <a:lvl1pPr>
              <a:defRPr sz="1200" i="1"/>
            </a:lvl1pPr>
          </a:lstStyle>
          <a:p>
            <a:r>
              <a:rPr lang="en-US"/>
              <a:t>Confidential &amp; Privileged Information</a:t>
            </a:r>
          </a:p>
        </p:txBody>
      </p:sp>
    </p:spTree>
    <p:extLst>
      <p:ext uri="{BB962C8B-B14F-4D97-AF65-F5344CB8AC3E}">
        <p14:creationId xmlns:p14="http://schemas.microsoft.com/office/powerpoint/2010/main" val="39379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 Tabs 1">
    <p:spTree>
      <p:nvGrpSpPr>
        <p:cNvPr id="1" name=""/>
        <p:cNvGrpSpPr/>
        <p:nvPr/>
      </p:nvGrpSpPr>
      <p:grpSpPr>
        <a:xfrm>
          <a:off x="0" y="0"/>
          <a:ext cx="0" cy="0"/>
          <a:chOff x="0" y="0"/>
          <a:chExt cx="0" cy="0"/>
        </a:xfrm>
      </p:grpSpPr>
      <p:pic>
        <p:nvPicPr>
          <p:cNvPr id="2" name="Picture 1" descr="A blue background with white dots and lines&#10;&#10;Description automatically generated">
            <a:extLst>
              <a:ext uri="{FF2B5EF4-FFF2-40B4-BE49-F238E27FC236}">
                <a16:creationId xmlns:a16="http://schemas.microsoft.com/office/drawing/2014/main" id="{BF04B9E5-246A-1A75-2016-C5DC050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765"/>
          <a:stretch/>
        </p:blipFill>
        <p:spPr>
          <a:xfrm rot="5400000" flipH="1">
            <a:off x="-2794001" y="2770963"/>
            <a:ext cx="6858001" cy="1316071"/>
          </a:xfrm>
          <a:prstGeom prst="rect">
            <a:avLst/>
          </a:prstGeom>
        </p:spPr>
      </p:pic>
      <p:sp>
        <p:nvSpPr>
          <p:cNvPr id="3" name="Slide Number Placeholder 5">
            <a:extLst>
              <a:ext uri="{FF2B5EF4-FFF2-40B4-BE49-F238E27FC236}">
                <a16:creationId xmlns:a16="http://schemas.microsoft.com/office/drawing/2014/main" id="{6973D20B-C49F-50C3-221D-50F2513B1165}"/>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4" name="Picture 3">
            <a:extLst>
              <a:ext uri="{FF2B5EF4-FFF2-40B4-BE49-F238E27FC236}">
                <a16:creationId xmlns:a16="http://schemas.microsoft.com/office/drawing/2014/main" id="{C146E6AF-7936-804E-F943-BAF4FFB1CAB7}"/>
              </a:ext>
            </a:extLst>
          </p:cNvPr>
          <p:cNvPicPr>
            <a:picLocks noChangeAspect="1"/>
          </p:cNvPicPr>
          <p:nvPr userDrawn="1"/>
        </p:nvPicPr>
        <p:blipFill>
          <a:blip r:embed="rId3"/>
          <a:stretch>
            <a:fillRect/>
          </a:stretch>
        </p:blipFill>
        <p:spPr>
          <a:xfrm>
            <a:off x="9968555" y="6356348"/>
            <a:ext cx="1485258" cy="365126"/>
          </a:xfrm>
          <a:prstGeom prst="rect">
            <a:avLst/>
          </a:prstGeom>
        </p:spPr>
      </p:pic>
      <p:sp>
        <p:nvSpPr>
          <p:cNvPr id="5" name="Footer Placeholder 4">
            <a:extLst>
              <a:ext uri="{FF2B5EF4-FFF2-40B4-BE49-F238E27FC236}">
                <a16:creationId xmlns:a16="http://schemas.microsoft.com/office/drawing/2014/main" id="{877B69CA-86D2-8164-E7D6-EFB5D5D72620}"/>
              </a:ext>
            </a:extLst>
          </p:cNvPr>
          <p:cNvSpPr>
            <a:spLocks noGrp="1"/>
          </p:cNvSpPr>
          <p:nvPr>
            <p:ph type="ftr" sz="quarter" idx="3"/>
          </p:nvPr>
        </p:nvSpPr>
        <p:spPr>
          <a:xfrm>
            <a:off x="4579348" y="6494232"/>
            <a:ext cx="3033303" cy="363768"/>
          </a:xfrm>
          <a:prstGeom prst="rect">
            <a:avLst/>
          </a:prstGeom>
        </p:spPr>
        <p:txBody>
          <a:bodyPr/>
          <a:lstStyle>
            <a:lvl1pPr>
              <a:defRPr sz="1200" i="1">
                <a:latin typeface="Poppins" pitchFamily="2" charset="77"/>
                <a:cs typeface="Poppins" pitchFamily="2" charset="77"/>
              </a:defRPr>
            </a:lvl1pPr>
          </a:lstStyle>
          <a:p>
            <a:r>
              <a:rPr lang="en-US"/>
              <a:t>Confidential &amp; Privileged Information</a:t>
            </a:r>
          </a:p>
        </p:txBody>
      </p:sp>
    </p:spTree>
    <p:extLst>
      <p:ext uri="{BB962C8B-B14F-4D97-AF65-F5344CB8AC3E}">
        <p14:creationId xmlns:p14="http://schemas.microsoft.com/office/powerpoint/2010/main" val="107777307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Connected wire-frame lines and dots">
            <a:extLst>
              <a:ext uri="{FF2B5EF4-FFF2-40B4-BE49-F238E27FC236}">
                <a16:creationId xmlns:a16="http://schemas.microsoft.com/office/drawing/2014/main" id="{02456AC3-C1E7-17AC-BE60-A2340963144C}"/>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b="15726"/>
          <a:stretch/>
        </p:blipFill>
        <p:spPr>
          <a:xfrm>
            <a:off x="0" y="8154"/>
            <a:ext cx="12192000" cy="6849846"/>
          </a:xfrm>
          <a:prstGeom prst="rect">
            <a:avLst/>
          </a:prstGeom>
        </p:spPr>
      </p:pic>
      <p:sp>
        <p:nvSpPr>
          <p:cNvPr id="6" name="Rectangle">
            <a:extLst>
              <a:ext uri="{FF2B5EF4-FFF2-40B4-BE49-F238E27FC236}">
                <a16:creationId xmlns:a16="http://schemas.microsoft.com/office/drawing/2014/main" id="{A6D980CE-7A65-12AD-BC25-6EEF206F08CC}"/>
              </a:ext>
            </a:extLst>
          </p:cNvPr>
          <p:cNvSpPr/>
          <p:nvPr userDrawn="1"/>
        </p:nvSpPr>
        <p:spPr>
          <a:xfrm>
            <a:off x="5384800" y="588190"/>
            <a:ext cx="6172201" cy="4460023"/>
          </a:xfrm>
          <a:prstGeom prst="roundRect">
            <a:avLst>
              <a:gd name="adj" fmla="val 0"/>
            </a:avLst>
          </a:prstGeom>
          <a:solidFill>
            <a:srgbClr val="FFFFFF"/>
          </a:solidFill>
          <a:ln w="12700">
            <a:miter lim="400000"/>
          </a:ln>
          <a:effectLst>
            <a:outerShdw blurRad="1270000" dist="635000" dir="10800000" rotWithShape="0">
              <a:srgbClr val="000000">
                <a:alpha val="25000"/>
              </a:srgbClr>
            </a:outerShdw>
          </a:effectLst>
        </p:spPr>
        <p:txBody>
          <a:bodyPr lIns="0" tIns="0" rIns="0" bIns="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8" name="Line">
            <a:extLst>
              <a:ext uri="{FF2B5EF4-FFF2-40B4-BE49-F238E27FC236}">
                <a16:creationId xmlns:a16="http://schemas.microsoft.com/office/drawing/2014/main" id="{91B6B7C2-2B34-60B8-9304-2BDE8994C6BC}"/>
              </a:ext>
            </a:extLst>
          </p:cNvPr>
          <p:cNvSpPr/>
          <p:nvPr userDrawn="1"/>
        </p:nvSpPr>
        <p:spPr>
          <a:xfrm>
            <a:off x="8232617" y="3159018"/>
            <a:ext cx="3959383" cy="1"/>
          </a:xfrm>
          <a:prstGeom prst="line">
            <a:avLst/>
          </a:prstGeom>
          <a:ln w="101600">
            <a:solidFill>
              <a:schemeClr val="accent1"/>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grpSp>
        <p:nvGrpSpPr>
          <p:cNvPr id="15" name="Group 14">
            <a:extLst>
              <a:ext uri="{FF2B5EF4-FFF2-40B4-BE49-F238E27FC236}">
                <a16:creationId xmlns:a16="http://schemas.microsoft.com/office/drawing/2014/main" id="{A43D597E-8CD3-DD13-BD1D-6BAF2B75A297}"/>
              </a:ext>
            </a:extLst>
          </p:cNvPr>
          <p:cNvGrpSpPr/>
          <p:nvPr userDrawn="1"/>
        </p:nvGrpSpPr>
        <p:grpSpPr>
          <a:xfrm>
            <a:off x="0" y="5854049"/>
            <a:ext cx="12192000" cy="995937"/>
            <a:chOff x="1340962" y="5296258"/>
            <a:chExt cx="10216039" cy="995937"/>
          </a:xfrm>
          <a:solidFill>
            <a:schemeClr val="tx2"/>
          </a:solidFill>
        </p:grpSpPr>
        <p:sp>
          <p:nvSpPr>
            <p:cNvPr id="9" name="Rectangle">
              <a:extLst>
                <a:ext uri="{FF2B5EF4-FFF2-40B4-BE49-F238E27FC236}">
                  <a16:creationId xmlns:a16="http://schemas.microsoft.com/office/drawing/2014/main" id="{20A1DF44-5E7F-7119-B0F0-A8DED2656B35}"/>
                </a:ext>
              </a:extLst>
            </p:cNvPr>
            <p:cNvSpPr/>
            <p:nvPr userDrawn="1"/>
          </p:nvSpPr>
          <p:spPr>
            <a:xfrm>
              <a:off x="1340962" y="5296258"/>
              <a:ext cx="10216039" cy="995937"/>
            </a:xfrm>
            <a:prstGeom prst="rect">
              <a:avLst/>
            </a:prstGeom>
            <a:grpFill/>
            <a:ln w="101600">
              <a:solidFill>
                <a:srgbClr val="FFFFFF">
                  <a:alpha val="50000"/>
                </a:srgbClr>
              </a:solidFill>
              <a:miter lim="400000"/>
            </a:ln>
          </p:spPr>
          <p:txBody>
            <a:bodyPr lIns="25400" tIns="25400" rIns="25400" bIns="2540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solidFill>
                  <a:schemeClr val="bg1"/>
                </a:solidFill>
              </a:endParaRPr>
            </a:p>
          </p:txBody>
        </p:sp>
        <p:sp>
          <p:nvSpPr>
            <p:cNvPr id="10" name="Lorem ipsum sit lom dolor sit amet, consectetur sit.">
              <a:extLst>
                <a:ext uri="{FF2B5EF4-FFF2-40B4-BE49-F238E27FC236}">
                  <a16:creationId xmlns:a16="http://schemas.microsoft.com/office/drawing/2014/main" id="{275812F2-8820-D7FA-F634-51B14045A253}"/>
                </a:ext>
              </a:extLst>
            </p:cNvPr>
            <p:cNvSpPr txBox="1"/>
            <p:nvPr userDrawn="1"/>
          </p:nvSpPr>
          <p:spPr>
            <a:xfrm>
              <a:off x="1741111" y="5553135"/>
              <a:ext cx="9415741" cy="482183"/>
            </a:xfrm>
            <a:prstGeom prst="rect">
              <a:avLst/>
            </a:prstGeom>
            <a:grpFill/>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b="1">
                  <a:solidFill>
                    <a:srgbClr val="FFFFFF"/>
                  </a:solidFill>
                  <a:latin typeface="Raleway"/>
                  <a:ea typeface="Raleway"/>
                  <a:cs typeface="Raleway"/>
                  <a:sym typeface="Raleway"/>
                </a:defRPr>
              </a:lvl1pPr>
            </a:lstStyle>
            <a:p>
              <a:pPr marL="0" marR="0">
                <a:spcBef>
                  <a:spcPts val="0"/>
                </a:spcBef>
                <a:spcAft>
                  <a:spcPts val="0"/>
                </a:spcAft>
              </a:pPr>
              <a:r>
                <a:rPr lang="en-US" sz="1400" b="1" i="0" kern="100">
                  <a:solidFill>
                    <a:schemeClr val="bg1"/>
                  </a:solidFill>
                  <a:effectLst/>
                  <a:latin typeface="Poppins" pitchFamily="2" charset="77"/>
                  <a:ea typeface="Aptos" panose="020B0004020202020204" pitchFamily="34" charset="0"/>
                  <a:cs typeface="Poppins" pitchFamily="2" charset="77"/>
                </a:rPr>
                <a:t>We are transforming healthcare with smart solutions for providers, patients, caregivers, and payors, that creates integrated experiences resulting in enhanced overall health outcomes.</a:t>
              </a:r>
            </a:p>
          </p:txBody>
        </p:sp>
      </p:grpSp>
      <p:sp>
        <p:nvSpPr>
          <p:cNvPr id="2" name="Title 1">
            <a:extLst>
              <a:ext uri="{FF2B5EF4-FFF2-40B4-BE49-F238E27FC236}">
                <a16:creationId xmlns:a16="http://schemas.microsoft.com/office/drawing/2014/main" id="{2276037F-D6C8-50CA-54E0-83B5757DB6D0}"/>
              </a:ext>
            </a:extLst>
          </p:cNvPr>
          <p:cNvSpPr>
            <a:spLocks noGrp="1"/>
          </p:cNvSpPr>
          <p:nvPr>
            <p:ph type="ctrTitle"/>
          </p:nvPr>
        </p:nvSpPr>
        <p:spPr>
          <a:xfrm>
            <a:off x="5378083" y="594174"/>
            <a:ext cx="6172201" cy="1984809"/>
          </a:xfrm>
        </p:spPr>
        <p:txBody>
          <a:bodyPr anchor="b">
            <a:normAutofit/>
          </a:bodyPr>
          <a:lstStyle>
            <a:lvl1pPr algn="ctr">
              <a:defRPr sz="48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430FA12D-1CDB-7B41-68B6-C636B58DA805}"/>
              </a:ext>
            </a:extLst>
          </p:cNvPr>
          <p:cNvSpPr>
            <a:spLocks noGrp="1"/>
          </p:cNvSpPr>
          <p:nvPr>
            <p:ph type="subTitle" idx="1"/>
          </p:nvPr>
        </p:nvSpPr>
        <p:spPr>
          <a:xfrm>
            <a:off x="5384800" y="3429000"/>
            <a:ext cx="6172201" cy="404531"/>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A black and blue logo&#10;&#10;Description automatically generated">
            <a:extLst>
              <a:ext uri="{FF2B5EF4-FFF2-40B4-BE49-F238E27FC236}">
                <a16:creationId xmlns:a16="http://schemas.microsoft.com/office/drawing/2014/main" id="{7C4D8C83-19DD-2FA7-4573-BB2532E52E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8101" y="3841545"/>
            <a:ext cx="4165600" cy="1023346"/>
          </a:xfrm>
          <a:prstGeom prst="rect">
            <a:avLst/>
          </a:prstGeom>
        </p:spPr>
      </p:pic>
    </p:spTree>
    <p:extLst>
      <p:ext uri="{BB962C8B-B14F-4D97-AF65-F5344CB8AC3E}">
        <p14:creationId xmlns:p14="http://schemas.microsoft.com/office/powerpoint/2010/main" val="396351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3C0F7E1-999A-06DD-CC45-3029EFB6FA5D}"/>
              </a:ext>
            </a:extLst>
          </p:cNvPr>
          <p:cNvSpPr>
            <a:spLocks noGrp="1"/>
          </p:cNvSpPr>
          <p:nvPr>
            <p:ph idx="1"/>
          </p:nvPr>
        </p:nvSpPr>
        <p:spPr>
          <a:xfrm>
            <a:off x="4461610" y="681039"/>
            <a:ext cx="7501790" cy="5588000"/>
          </a:xfrm>
          <a:prstGeom prst="rect">
            <a:avLst/>
          </a:prstGeom>
        </p:spPr>
        <p:txBody>
          <a:bodyPr vert="horz" lIns="91440" tIns="45720" rIns="91440" bIns="45720" rtlCol="0" anchor="ctr" anchorCtr="0">
            <a:normAutofit/>
          </a:bodyPr>
          <a:lstStyle>
            <a:lvl1pPr>
              <a:defRPr sz="3600">
                <a:solidFill>
                  <a:schemeClr val="tx2"/>
                </a:solidFill>
                <a:latin typeface="Poppins" pitchFamily="2" charset="77"/>
                <a:cs typeface="Poppins" pitchFamily="2" charset="77"/>
              </a:defRPr>
            </a:lvl1pPr>
            <a:lvl2pPr>
              <a:defRPr sz="3200">
                <a:solidFill>
                  <a:schemeClr val="tx2"/>
                </a:solidFill>
                <a:latin typeface="Poppins" pitchFamily="2" charset="77"/>
                <a:cs typeface="Poppins" pitchFamily="2" charset="77"/>
              </a:defRPr>
            </a:lvl2pPr>
            <a:lvl3pPr>
              <a:defRPr sz="2800">
                <a:solidFill>
                  <a:schemeClr val="tx2"/>
                </a:solidFill>
                <a:latin typeface="Poppins" pitchFamily="2" charset="77"/>
                <a:cs typeface="Poppins" pitchFamily="2" charset="77"/>
              </a:defRPr>
            </a:lvl3pPr>
            <a:lvl4pPr>
              <a:defRPr sz="2400">
                <a:solidFill>
                  <a:schemeClr val="tx2"/>
                </a:solidFill>
                <a:latin typeface="Poppins" pitchFamily="2" charset="77"/>
                <a:cs typeface="Poppins" pitchFamily="2" charset="77"/>
              </a:defRPr>
            </a:lvl4pPr>
            <a:lvl5pPr>
              <a:defRPr sz="2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F5025F-7678-CC14-5374-EBD01A837437}"/>
              </a:ext>
            </a:extLst>
          </p:cNvPr>
          <p:cNvSpPr>
            <a:spLocks noGrp="1"/>
          </p:cNvSpPr>
          <p:nvPr>
            <p:ph type="sldNum" sz="quarter" idx="4"/>
          </p:nvPr>
        </p:nvSpPr>
        <p:spPr>
          <a:xfrm>
            <a:off x="9220200" y="6356349"/>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Poppins" pitchFamily="2" charset="77"/>
                <a:cs typeface="Poppins" pitchFamily="2" charset="77"/>
              </a:defRPr>
            </a:lvl1pPr>
          </a:lstStyle>
          <a:p>
            <a:fld id="{771BC3C4-56AD-BD48-9E51-8E040C5F6F46}" type="slidenum">
              <a:rPr lang="en-US" smtClean="0"/>
              <a:pPr/>
              <a:t>‹#›</a:t>
            </a:fld>
            <a:endParaRPr lang="en-US"/>
          </a:p>
        </p:txBody>
      </p:sp>
      <p:pic>
        <p:nvPicPr>
          <p:cNvPr id="11" name="Picture 10" descr="A black and blue logo&#10;&#10;Description automatically generated">
            <a:extLst>
              <a:ext uri="{FF2B5EF4-FFF2-40B4-BE49-F238E27FC236}">
                <a16:creationId xmlns:a16="http://schemas.microsoft.com/office/drawing/2014/main" id="{B562CC09-CBA1-C486-C59D-29AE77503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pic>
        <p:nvPicPr>
          <p:cNvPr id="3" name="Picture 2">
            <a:extLst>
              <a:ext uri="{FF2B5EF4-FFF2-40B4-BE49-F238E27FC236}">
                <a16:creationId xmlns:a16="http://schemas.microsoft.com/office/drawing/2014/main" id="{468B2C01-DA7F-7ECC-92BB-8516E9E7BE75}"/>
              </a:ext>
            </a:extLst>
          </p:cNvPr>
          <p:cNvPicPr>
            <a:picLocks noChangeAspect="1"/>
          </p:cNvPicPr>
          <p:nvPr userDrawn="1"/>
        </p:nvPicPr>
        <p:blipFill>
          <a:blip r:embed="rId3"/>
          <a:stretch>
            <a:fillRect/>
          </a:stretch>
        </p:blipFill>
        <p:spPr>
          <a:xfrm>
            <a:off x="161" y="0"/>
            <a:ext cx="4178300" cy="6858000"/>
          </a:xfrm>
          <a:prstGeom prst="rect">
            <a:avLst/>
          </a:prstGeom>
        </p:spPr>
      </p:pic>
      <p:sp>
        <p:nvSpPr>
          <p:cNvPr id="5" name="Rectangle">
            <a:extLst>
              <a:ext uri="{FF2B5EF4-FFF2-40B4-BE49-F238E27FC236}">
                <a16:creationId xmlns:a16="http://schemas.microsoft.com/office/drawing/2014/main" id="{183805D0-3B1A-9899-3648-2D1BD88ECABC}"/>
              </a:ext>
            </a:extLst>
          </p:cNvPr>
          <p:cNvSpPr/>
          <p:nvPr userDrawn="1"/>
        </p:nvSpPr>
        <p:spPr>
          <a:xfrm>
            <a:off x="714513" y="635000"/>
            <a:ext cx="3463948" cy="5588000"/>
          </a:xfrm>
          <a:prstGeom prst="roundRect">
            <a:avLst>
              <a:gd name="adj" fmla="val 0"/>
            </a:avLst>
          </a:prstGeom>
          <a:solidFill>
            <a:srgbClr val="FFFFFF">
              <a:alpha val="90000"/>
            </a:srgbClr>
          </a:solidFill>
          <a:ln w="12700">
            <a:miter lim="400000"/>
          </a:ln>
          <a:effectLst>
            <a:outerShdw blurRad="1270000" dist="635000" rotWithShape="0">
              <a:srgbClr val="000000">
                <a:alpha val="15000"/>
              </a:srgbClr>
            </a:outerShdw>
          </a:effectLst>
        </p:spPr>
        <p:txBody>
          <a:bodyPr lIns="0" tIns="0" rIns="0" bIns="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latin typeface="Poppins" pitchFamily="2" charset="77"/>
              <a:cs typeface="Poppins" pitchFamily="2" charset="77"/>
            </a:endParaRPr>
          </a:p>
        </p:txBody>
      </p:sp>
      <p:sp>
        <p:nvSpPr>
          <p:cNvPr id="10" name="TextBox 9">
            <a:extLst>
              <a:ext uri="{FF2B5EF4-FFF2-40B4-BE49-F238E27FC236}">
                <a16:creationId xmlns:a16="http://schemas.microsoft.com/office/drawing/2014/main" id="{DE481D69-F068-D2B4-D01E-C8C69EA67751}"/>
              </a:ext>
            </a:extLst>
          </p:cNvPr>
          <p:cNvSpPr txBox="1"/>
          <p:nvPr userDrawn="1"/>
        </p:nvSpPr>
        <p:spPr>
          <a:xfrm>
            <a:off x="1313013" y="3103270"/>
            <a:ext cx="2266949" cy="65146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000" kern="1200">
                <a:solidFill>
                  <a:schemeClr val="tx2"/>
                </a:solidFill>
                <a:latin typeface="Poppins" panose="00000500000000000000" pitchFamily="2" charset="0"/>
                <a:ea typeface="+mj-ea"/>
                <a:cs typeface="Poppins" panose="00000500000000000000" pitchFamily="2" charset="0"/>
              </a:rPr>
              <a:t>Agenda</a:t>
            </a:r>
          </a:p>
        </p:txBody>
      </p:sp>
    </p:spTree>
    <p:extLst>
      <p:ext uri="{BB962C8B-B14F-4D97-AF65-F5344CB8AC3E}">
        <p14:creationId xmlns:p14="http://schemas.microsoft.com/office/powerpoint/2010/main" val="226299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7202B-D20B-6B57-F84E-DC1C1F4A7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46654-780C-BB31-68E8-FC17EF18C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3E09481-35D3-85C9-7FD6-5DC4CD6BE766}"/>
              </a:ext>
            </a:extLst>
          </p:cNvPr>
          <p:cNvSpPr>
            <a:spLocks noGrp="1"/>
          </p:cNvSpPr>
          <p:nvPr>
            <p:ph type="ftr" sz="quarter" idx="3"/>
          </p:nvPr>
        </p:nvSpPr>
        <p:spPr>
          <a:xfrm>
            <a:off x="4799162" y="6498866"/>
            <a:ext cx="2593676" cy="365125"/>
          </a:xfrm>
          <a:prstGeom prst="rect">
            <a:avLst/>
          </a:prstGeom>
        </p:spPr>
        <p:txBody>
          <a:bodyPr/>
          <a:lstStyle>
            <a:lvl1pPr>
              <a:defRPr sz="1200" i="1"/>
            </a:lvl1pPr>
          </a:lstStyle>
          <a:p>
            <a:r>
              <a:rPr lang="en-US"/>
              <a:t>Confidential &amp; Privileged Information</a:t>
            </a:r>
          </a:p>
        </p:txBody>
      </p:sp>
    </p:spTree>
    <p:extLst>
      <p:ext uri="{BB962C8B-B14F-4D97-AF65-F5344CB8AC3E}">
        <p14:creationId xmlns:p14="http://schemas.microsoft.com/office/powerpoint/2010/main" val="311546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7202B-D20B-6B57-F84E-DC1C1F4A7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46654-780C-BB31-68E8-FC17EF18C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DEDB40-56A1-45B4-18C1-7767A735B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Poppins" panose="00000500000000000000" pitchFamily="2" charset="0"/>
                <a:cs typeface="Poppins" panose="00000500000000000000" pitchFamily="2" charset="0"/>
              </a:defRPr>
            </a:lvl1pPr>
          </a:lstStyle>
          <a:p>
            <a:fld id="{4B8383A8-9675-4341-ACEC-28B2FD6FC2AD}" type="slidenum">
              <a:rPr lang="en-US" smtClean="0"/>
              <a:pPr/>
              <a:t>‹#›</a:t>
            </a:fld>
            <a:endParaRPr lang="en-US"/>
          </a:p>
        </p:txBody>
      </p:sp>
      <p:pic>
        <p:nvPicPr>
          <p:cNvPr id="7" name="Picture 6" descr="A black and blue logo&#10;&#10;Description automatically generated">
            <a:extLst>
              <a:ext uri="{FF2B5EF4-FFF2-40B4-BE49-F238E27FC236}">
                <a16:creationId xmlns:a16="http://schemas.microsoft.com/office/drawing/2014/main" id="{0B2F6CD2-05D8-C617-A58E-34BB6344CCD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62051" y="6176964"/>
            <a:ext cx="2455416" cy="603212"/>
          </a:xfrm>
          <a:prstGeom prst="rect">
            <a:avLst/>
          </a:prstGeom>
        </p:spPr>
      </p:pic>
    </p:spTree>
    <p:extLst>
      <p:ext uri="{BB962C8B-B14F-4D97-AF65-F5344CB8AC3E}">
        <p14:creationId xmlns:p14="http://schemas.microsoft.com/office/powerpoint/2010/main" val="227725995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leadershipfreak.wordpress.com/tag/new-hire/" TargetMode="External"/><Relationship Id="rId4" Type="http://schemas.openxmlformats.org/officeDocument/2006/relationships/diagramData" Target="../diagrams/data1.xml"/><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alendly.com/he-gretchena"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ophealthproject.com/pop-health-project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medium.com/ballerina-techblog/configuration-management-in-ballerina-b952cae80c49"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healthitsecurity.com/news/ny-clarifies-minor-patient-data-access-maintains-security" TargetMode="External"/><Relationship Id="rId5" Type="http://schemas.microsoft.com/office/2007/relationships/hdphoto" Target="../media/hdphoto1.wdp"/><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gretchena@healthendeavors.com" TargetMode="External"/><Relationship Id="rId5" Type="http://schemas.openxmlformats.org/officeDocument/2006/relationships/hyperlink" Target="https://calendly.com/he-gretchena" TargetMode="Externa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8D0C-7D29-CCED-A1DA-4A4682CC67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135FEA-DCD4-D36F-56B7-D2811D8D230A}"/>
              </a:ext>
            </a:extLst>
          </p:cNvPr>
          <p:cNvPicPr>
            <a:picLocks noChangeAspect="1"/>
          </p:cNvPicPr>
          <p:nvPr/>
        </p:nvPicPr>
        <p:blipFill>
          <a:blip r:embed="rId3"/>
          <a:stretch>
            <a:fillRect/>
          </a:stretch>
        </p:blipFill>
        <p:spPr>
          <a:xfrm>
            <a:off x="0" y="28575"/>
            <a:ext cx="12192000" cy="6858000"/>
          </a:xfrm>
          <a:prstGeom prst="rect">
            <a:avLst/>
          </a:prstGeom>
        </p:spPr>
      </p:pic>
      <p:pic>
        <p:nvPicPr>
          <p:cNvPr id="8" name="Picture 7">
            <a:extLst>
              <a:ext uri="{FF2B5EF4-FFF2-40B4-BE49-F238E27FC236}">
                <a16:creationId xmlns:a16="http://schemas.microsoft.com/office/drawing/2014/main" id="{E648E32D-D448-A7BD-60B9-D4A7BEB57C52}"/>
              </a:ext>
            </a:extLst>
          </p:cNvPr>
          <p:cNvPicPr>
            <a:picLocks noChangeAspect="1"/>
          </p:cNvPicPr>
          <p:nvPr/>
        </p:nvPicPr>
        <p:blipFill>
          <a:blip r:embed="rId4"/>
          <a:stretch>
            <a:fillRect/>
          </a:stretch>
        </p:blipFill>
        <p:spPr>
          <a:xfrm>
            <a:off x="298144" y="280052"/>
            <a:ext cx="5291154" cy="1300742"/>
          </a:xfrm>
          <a:prstGeom prst="rect">
            <a:avLst/>
          </a:prstGeom>
        </p:spPr>
      </p:pic>
      <p:sp>
        <p:nvSpPr>
          <p:cNvPr id="2" name="Rectangle">
            <a:extLst>
              <a:ext uri="{FF2B5EF4-FFF2-40B4-BE49-F238E27FC236}">
                <a16:creationId xmlns:a16="http://schemas.microsoft.com/office/drawing/2014/main" id="{CFEB73CB-7724-B429-EF6C-CC763AC02716}"/>
              </a:ext>
            </a:extLst>
          </p:cNvPr>
          <p:cNvSpPr/>
          <p:nvPr/>
        </p:nvSpPr>
        <p:spPr>
          <a:xfrm>
            <a:off x="1340962" y="5296258"/>
            <a:ext cx="10216039" cy="995937"/>
          </a:xfrm>
          <a:prstGeom prst="rect">
            <a:avLst/>
          </a:prstGeom>
          <a:ln w="101600">
            <a:solidFill>
              <a:srgbClr val="FFFFFF">
                <a:alpha val="50000"/>
              </a:srgbClr>
            </a:solidFill>
            <a:miter lim="400000"/>
          </a:ln>
        </p:spPr>
        <p:txBody>
          <a:bodyPr lIns="25400" tIns="25400" rIns="25400" bIns="2540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 name="Lorem ipsum sit lom dolor sit amet, consectetur sit.">
            <a:extLst>
              <a:ext uri="{FF2B5EF4-FFF2-40B4-BE49-F238E27FC236}">
                <a16:creationId xmlns:a16="http://schemas.microsoft.com/office/drawing/2014/main" id="{635D9DD7-5E6A-1894-A863-13607338BCBF}"/>
              </a:ext>
            </a:extLst>
          </p:cNvPr>
          <p:cNvSpPr txBox="1"/>
          <p:nvPr/>
        </p:nvSpPr>
        <p:spPr>
          <a:xfrm>
            <a:off x="1679184" y="5561967"/>
            <a:ext cx="9415741" cy="4821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b="1">
                <a:solidFill>
                  <a:srgbClr val="FFFFFF"/>
                </a:solidFill>
                <a:latin typeface="Raleway"/>
                <a:ea typeface="Raleway"/>
                <a:cs typeface="Raleway"/>
                <a:sym typeface="Raleway"/>
              </a:defRPr>
            </a:lvl1pPr>
          </a:lstStyle>
          <a:p>
            <a:pPr marL="0" marR="0">
              <a:spcBef>
                <a:spcPts val="0"/>
              </a:spcBef>
              <a:spcAft>
                <a:spcPts val="0"/>
              </a:spcAft>
            </a:pPr>
            <a:r>
              <a:rPr lang="en-US" sz="1400" b="0" i="1" kern="100">
                <a:solidFill>
                  <a:schemeClr val="bg1"/>
                </a:solidFill>
                <a:effectLst/>
                <a:latin typeface="Poppins" pitchFamily="2" charset="77"/>
                <a:ea typeface="Aptos" panose="020B0004020202020204" pitchFamily="34" charset="0"/>
                <a:cs typeface="Poppins" pitchFamily="2" charset="77"/>
              </a:rPr>
              <a:t>We are transforming healthcare with smart solutions for providers, patients, caregivers, and payors, that creates integrated experiences resulting in enhanced overall health outcomes.</a:t>
            </a:r>
          </a:p>
        </p:txBody>
      </p:sp>
      <p:sp>
        <p:nvSpPr>
          <p:cNvPr id="7" name="Slide Number Placeholder 6">
            <a:extLst>
              <a:ext uri="{FF2B5EF4-FFF2-40B4-BE49-F238E27FC236}">
                <a16:creationId xmlns:a16="http://schemas.microsoft.com/office/drawing/2014/main" id="{0483FDF9-F09F-3AA9-9C19-155971826371}"/>
              </a:ext>
            </a:extLst>
          </p:cNvPr>
          <p:cNvSpPr>
            <a:spLocks noGrp="1"/>
          </p:cNvSpPr>
          <p:nvPr>
            <p:ph type="sldNum" sz="quarter" idx="4"/>
          </p:nvPr>
        </p:nvSpPr>
        <p:spPr/>
        <p:txBody>
          <a:bodyPr/>
          <a:lstStyle/>
          <a:p>
            <a:fld id="{771BC3C4-56AD-BD48-9E51-8E040C5F6F46}" type="slidenum">
              <a:rPr lang="en-US" smtClean="0"/>
              <a:pPr/>
              <a:t>1</a:t>
            </a:fld>
            <a:endParaRPr lang="en-US"/>
          </a:p>
        </p:txBody>
      </p:sp>
      <p:sp>
        <p:nvSpPr>
          <p:cNvPr id="6" name="Rectangle 5">
            <a:extLst>
              <a:ext uri="{FF2B5EF4-FFF2-40B4-BE49-F238E27FC236}">
                <a16:creationId xmlns:a16="http://schemas.microsoft.com/office/drawing/2014/main" id="{2631CEF8-8C78-62FD-35F0-8D3C228CD6B1}"/>
              </a:ext>
            </a:extLst>
          </p:cNvPr>
          <p:cNvSpPr/>
          <p:nvPr/>
        </p:nvSpPr>
        <p:spPr>
          <a:xfrm>
            <a:off x="2254948" y="1713706"/>
            <a:ext cx="7682104" cy="646331"/>
          </a:xfrm>
          <a:prstGeom prst="rect">
            <a:avLst/>
          </a:prstGeom>
        </p:spPr>
        <p:txBody>
          <a:bodyPr wrap="none">
            <a:spAutoFit/>
          </a:bodyPr>
          <a:lstStyle/>
          <a:p>
            <a:pPr algn="ctr"/>
            <a:r>
              <a:rPr lang="en-US" sz="3600" dirty="0">
                <a:solidFill>
                  <a:schemeClr val="tx2"/>
                </a:solidFill>
                <a:latin typeface="Tw Cen MT"/>
                <a:ea typeface="+mj-ea"/>
                <a:cs typeface="Tw Cen MT"/>
              </a:rPr>
              <a:t>ACO 2024 Quality Reporting Readiness </a:t>
            </a:r>
          </a:p>
        </p:txBody>
      </p:sp>
      <p:sp>
        <p:nvSpPr>
          <p:cNvPr id="12" name="Rectangle 11">
            <a:extLst>
              <a:ext uri="{FF2B5EF4-FFF2-40B4-BE49-F238E27FC236}">
                <a16:creationId xmlns:a16="http://schemas.microsoft.com/office/drawing/2014/main" id="{3F56D0A0-C4F3-6644-AC7B-90821566FD24}"/>
              </a:ext>
            </a:extLst>
          </p:cNvPr>
          <p:cNvSpPr/>
          <p:nvPr/>
        </p:nvSpPr>
        <p:spPr>
          <a:xfrm>
            <a:off x="1988344" y="2625746"/>
            <a:ext cx="8215312" cy="946926"/>
          </a:xfrm>
          <a:prstGeom prst="rect">
            <a:avLst/>
          </a:prstGeom>
        </p:spPr>
        <p:txBody>
          <a:bodyPr wrap="square">
            <a:spAutoFit/>
          </a:bodyPr>
          <a:lstStyle/>
          <a:p>
            <a:pPr algn="ctr">
              <a:lnSpc>
                <a:spcPct val="120000"/>
              </a:lnSpc>
              <a:spcBef>
                <a:spcPts val="0"/>
              </a:spcBef>
            </a:pPr>
            <a:r>
              <a:rPr lang="en-US" sz="2400" dirty="0">
                <a:solidFill>
                  <a:schemeClr val="tx2"/>
                </a:solidFill>
                <a:latin typeface="Tw Cen MT"/>
                <a:ea typeface="+mj-ea"/>
                <a:cs typeface="Tw Cen MT"/>
              </a:rPr>
              <a:t>   Web Interface Quality Reporting	</a:t>
            </a:r>
          </a:p>
          <a:p>
            <a:pPr algn="ctr">
              <a:lnSpc>
                <a:spcPct val="120000"/>
              </a:lnSpc>
              <a:spcBef>
                <a:spcPts val="0"/>
              </a:spcBef>
            </a:pPr>
            <a:r>
              <a:rPr lang="en-US" sz="2400" dirty="0">
                <a:solidFill>
                  <a:schemeClr val="tx2"/>
                </a:solidFill>
                <a:latin typeface="Tw Cen MT"/>
                <a:ea typeface="+mj-ea"/>
                <a:cs typeface="Tw Cen MT"/>
              </a:rPr>
              <a:t>January 2</a:t>
            </a:r>
            <a:r>
              <a:rPr lang="en-US" sz="2400" baseline="30000" dirty="0">
                <a:solidFill>
                  <a:schemeClr val="tx2"/>
                </a:solidFill>
                <a:latin typeface="Tw Cen MT"/>
                <a:ea typeface="+mj-ea"/>
                <a:cs typeface="Tw Cen MT"/>
              </a:rPr>
              <a:t>nd</a:t>
            </a:r>
            <a:r>
              <a:rPr lang="en-US" sz="2400" dirty="0">
                <a:solidFill>
                  <a:schemeClr val="tx2"/>
                </a:solidFill>
                <a:latin typeface="Tw Cen MT"/>
                <a:ea typeface="+mj-ea"/>
                <a:cs typeface="Tw Cen MT"/>
              </a:rPr>
              <a:t>, 2025 to March 31</a:t>
            </a:r>
            <a:r>
              <a:rPr lang="en-US" sz="2400" baseline="30000" dirty="0">
                <a:solidFill>
                  <a:schemeClr val="tx2"/>
                </a:solidFill>
                <a:latin typeface="Tw Cen MT"/>
                <a:ea typeface="+mj-ea"/>
                <a:cs typeface="Tw Cen MT"/>
              </a:rPr>
              <a:t>st</a:t>
            </a:r>
            <a:r>
              <a:rPr lang="en-US" sz="2400" dirty="0">
                <a:solidFill>
                  <a:schemeClr val="tx2"/>
                </a:solidFill>
                <a:latin typeface="Tw Cen MT"/>
                <a:ea typeface="+mj-ea"/>
                <a:cs typeface="Tw Cen MT"/>
              </a:rPr>
              <a:t>, 2025</a:t>
            </a:r>
          </a:p>
        </p:txBody>
      </p:sp>
    </p:spTree>
    <p:extLst>
      <p:ext uri="{BB962C8B-B14F-4D97-AF65-F5344CB8AC3E}">
        <p14:creationId xmlns:p14="http://schemas.microsoft.com/office/powerpoint/2010/main" val="130834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10</a:t>
            </a:fld>
            <a:endParaRPr lang="en-US"/>
          </a:p>
        </p:txBody>
      </p:sp>
      <p:sp>
        <p:nvSpPr>
          <p:cNvPr id="6" name="Title 1">
            <a:extLst>
              <a:ext uri="{FF2B5EF4-FFF2-40B4-BE49-F238E27FC236}">
                <a16:creationId xmlns:a16="http://schemas.microsoft.com/office/drawing/2014/main" id="{19DA6CB8-95B7-CA3C-CFE0-516E80AE436C}"/>
              </a:ext>
            </a:extLst>
          </p:cNvPr>
          <p:cNvSpPr txBox="1">
            <a:spLocks/>
          </p:cNvSpPr>
          <p:nvPr/>
        </p:nvSpPr>
        <p:spPr>
          <a:xfrm>
            <a:off x="2368187" y="316322"/>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90BF68DD-D09A-E330-3427-7E00957C5853}"/>
              </a:ext>
            </a:extLst>
          </p:cNvPr>
          <p:cNvSpPr txBox="1">
            <a:spLocks/>
          </p:cNvSpPr>
          <p:nvPr/>
        </p:nvSpPr>
        <p:spPr>
          <a:xfrm>
            <a:off x="2457450" y="1600200"/>
            <a:ext cx="8229600" cy="452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CARE-2  Falls: Screening for Future Fall Risk </a:t>
            </a:r>
          </a:p>
          <a:p>
            <a:pPr marL="0" indent="0">
              <a:buNone/>
            </a:pPr>
            <a:r>
              <a:rPr lang="en-US" sz="2800" i="1" dirty="0"/>
              <a:t>No measure spec changes other than value set/coding updates.</a:t>
            </a:r>
            <a:endParaRPr lang="en-US" dirty="0"/>
          </a:p>
          <a:p>
            <a:pPr marL="0" indent="0">
              <a:buFont typeface="Arial" panose="020B0604020202020204" pitchFamily="34" charset="0"/>
              <a:buNone/>
            </a:pPr>
            <a:endParaRPr lang="en-US" dirty="0"/>
          </a:p>
          <a:p>
            <a:r>
              <a:rPr lang="en-US" b="1" dirty="0"/>
              <a:t>(DM-2)  Diabetes: Hemoglobin A1c Poor Control </a:t>
            </a:r>
          </a:p>
          <a:p>
            <a:endParaRPr lang="en-US" b="1" dirty="0"/>
          </a:p>
          <a:p>
            <a:pPr marL="0" indent="0" algn="l" fontAlgn="base">
              <a:buNone/>
            </a:pPr>
            <a:r>
              <a:rPr lang="en-US" b="1" i="0" dirty="0">
                <a:effectLst/>
                <a:latin typeface="avenir-lt-w01_35-light1475496"/>
              </a:rPr>
              <a:t>Denominator Exclusion(s):</a:t>
            </a:r>
            <a:endParaRPr lang="en-US" b="0" i="0" dirty="0">
              <a:effectLst/>
            </a:endParaRPr>
          </a:p>
          <a:p>
            <a:pPr marL="0" indent="0" algn="l" fontAlgn="base">
              <a:buNone/>
            </a:pPr>
            <a:r>
              <a:rPr lang="en-US" b="0" i="1" dirty="0">
                <a:effectLst/>
                <a:latin typeface="avenir-lt-w01_35-light1475496"/>
              </a:rPr>
              <a:t>For 2024 </a:t>
            </a:r>
            <a:r>
              <a:rPr lang="en-US" b="1" i="1" dirty="0">
                <a:effectLst/>
                <a:latin typeface="avenir-lt-w01_35-light1475496"/>
              </a:rPr>
              <a:t>Dementia combination Donepezil-memantine</a:t>
            </a:r>
            <a:r>
              <a:rPr lang="en-US" b="0" i="1" dirty="0">
                <a:effectLst/>
                <a:latin typeface="avenir-lt-w01_35-light1475496"/>
              </a:rPr>
              <a:t> is added to the dementia medication exclusion list.</a:t>
            </a:r>
            <a:endParaRPr lang="en-US" b="0" i="0" dirty="0">
              <a:effectLst/>
            </a:endParaRPr>
          </a:p>
        </p:txBody>
      </p:sp>
    </p:spTree>
    <p:extLst>
      <p:ext uri="{BB962C8B-B14F-4D97-AF65-F5344CB8AC3E}">
        <p14:creationId xmlns:p14="http://schemas.microsoft.com/office/powerpoint/2010/main" val="1169562447"/>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11</a:t>
            </a:fld>
            <a:endParaRPr lang="en-US"/>
          </a:p>
        </p:txBody>
      </p:sp>
      <p:sp>
        <p:nvSpPr>
          <p:cNvPr id="6" name="Title 1">
            <a:extLst>
              <a:ext uri="{FF2B5EF4-FFF2-40B4-BE49-F238E27FC236}">
                <a16:creationId xmlns:a16="http://schemas.microsoft.com/office/drawing/2014/main" id="{02F481E3-26F5-D97B-5853-089C14A496B6}"/>
              </a:ext>
            </a:extLst>
          </p:cNvPr>
          <p:cNvSpPr txBox="1">
            <a:spLocks/>
          </p:cNvSpPr>
          <p:nvPr/>
        </p:nvSpPr>
        <p:spPr>
          <a:xfrm>
            <a:off x="2720612" y="38299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85D31E45-24EE-B97D-C1E3-210263CB6CA1}"/>
              </a:ext>
            </a:extLst>
          </p:cNvPr>
          <p:cNvSpPr txBox="1">
            <a:spLocks/>
          </p:cNvSpPr>
          <p:nvPr/>
        </p:nvSpPr>
        <p:spPr>
          <a:xfrm>
            <a:off x="2809875" y="1666875"/>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(HTN-2) Controlling High Blood Pressure</a:t>
            </a:r>
          </a:p>
          <a:p>
            <a:pPr marL="0" indent="0" algn="l" fontAlgn="base">
              <a:buNone/>
            </a:pPr>
            <a:r>
              <a:rPr lang="en-US" sz="2400" b="1" i="0" dirty="0">
                <a:effectLst/>
                <a:latin typeface="avenir-lt-w01_35-light1475496"/>
              </a:rPr>
              <a:t>Denominator Exclusion(s):</a:t>
            </a:r>
            <a:endParaRPr lang="en-US" sz="2400" b="0" i="0" dirty="0">
              <a:effectLst/>
            </a:endParaRPr>
          </a:p>
          <a:p>
            <a:pPr marL="0" indent="0" algn="l" fontAlgn="base">
              <a:buNone/>
            </a:pPr>
            <a:r>
              <a:rPr lang="en-US" sz="2400" b="0" i="1" dirty="0">
                <a:effectLst/>
                <a:latin typeface="avenir-lt-w01_35-light1475496"/>
              </a:rPr>
              <a:t>For 2024 </a:t>
            </a:r>
            <a:r>
              <a:rPr lang="en-US" sz="2400" b="1" i="1" dirty="0">
                <a:effectLst/>
                <a:latin typeface="avenir-lt-w01_35-light1475496"/>
              </a:rPr>
              <a:t>Dementia combination Donepezil-memantine</a:t>
            </a:r>
            <a:r>
              <a:rPr lang="en-US" sz="2400" b="0" i="1" dirty="0">
                <a:effectLst/>
                <a:latin typeface="avenir-lt-w01_35-light1475496"/>
              </a:rPr>
              <a:t> is added to the dementia medication exclusion list.</a:t>
            </a:r>
          </a:p>
          <a:p>
            <a:pPr marL="0" indent="0" algn="l" fontAlgn="base">
              <a:buNone/>
            </a:pPr>
            <a:endParaRPr lang="en-US" sz="2400" i="1" dirty="0">
              <a:latin typeface="avenir-lt-w01_35-light1475496"/>
            </a:endParaRPr>
          </a:p>
          <a:p>
            <a:pPr fontAlgn="base"/>
            <a:r>
              <a:rPr lang="en-US" sz="2400" b="1" dirty="0"/>
              <a:t>ACO-40 (MH–1) Depression Remission at 12 Months</a:t>
            </a:r>
          </a:p>
          <a:p>
            <a:pPr marL="0" indent="0" algn="l" fontAlgn="base">
              <a:buNone/>
            </a:pPr>
            <a:r>
              <a:rPr lang="en-US" sz="2400" b="1" i="0" dirty="0">
                <a:effectLst/>
                <a:latin typeface="avenir-lt-w01_35-light1475496"/>
              </a:rPr>
              <a:t>Removed denominator exclusion: </a:t>
            </a:r>
            <a:endParaRPr lang="en-US" sz="2400" b="0" i="0" dirty="0">
              <a:effectLst/>
            </a:endParaRPr>
          </a:p>
          <a:p>
            <a:pPr marL="0" indent="0" algn="l" fontAlgn="base">
              <a:buNone/>
            </a:pPr>
            <a:r>
              <a:rPr lang="en-US" sz="2400" b="0" i="1" dirty="0">
                <a:solidFill>
                  <a:srgbClr val="000000"/>
                </a:solidFill>
                <a:effectLst/>
                <a:latin typeface="avenir-lt-w01_35-light1475496"/>
              </a:rPr>
              <a:t>Patients who were permanent nursing home residents any time during denominator identification period or the measure assessment period.</a:t>
            </a:r>
            <a:endParaRPr lang="en-US" sz="2400" b="0" i="0" dirty="0">
              <a:effectLst/>
            </a:endParaRPr>
          </a:p>
          <a:p>
            <a:pPr marL="0" indent="0" fontAlgn="base">
              <a:buNone/>
            </a:pPr>
            <a:endParaRPr lang="en-US" sz="2400" b="1" dirty="0"/>
          </a:p>
          <a:p>
            <a:pPr marL="0" indent="0" algn="l" fontAlgn="base">
              <a:buNone/>
            </a:pPr>
            <a:endParaRPr lang="en-US" sz="2400" b="0" i="0" dirty="0">
              <a:effectLst/>
            </a:endParaRP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124144779"/>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12</a:t>
            </a:fld>
            <a:endParaRPr lang="en-US"/>
          </a:p>
        </p:txBody>
      </p:sp>
      <p:sp>
        <p:nvSpPr>
          <p:cNvPr id="6" name="Title 1">
            <a:extLst>
              <a:ext uri="{FF2B5EF4-FFF2-40B4-BE49-F238E27FC236}">
                <a16:creationId xmlns:a16="http://schemas.microsoft.com/office/drawing/2014/main" id="{8B584149-1873-9CC8-6D2F-85C7B1AF4F7F}"/>
              </a:ext>
            </a:extLst>
          </p:cNvPr>
          <p:cNvSpPr txBox="1">
            <a:spLocks/>
          </p:cNvSpPr>
          <p:nvPr/>
        </p:nvSpPr>
        <p:spPr>
          <a:xfrm>
            <a:off x="2377712" y="373472"/>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78332EA9-E615-E87E-E462-4A49682A2BC0}"/>
              </a:ext>
            </a:extLst>
          </p:cNvPr>
          <p:cNvSpPr txBox="1">
            <a:spLocks/>
          </p:cNvSpPr>
          <p:nvPr/>
        </p:nvSpPr>
        <p:spPr>
          <a:xfrm>
            <a:off x="2466975" y="1657350"/>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ACO-20 (PREV-5) Breast Cancer Screening</a:t>
            </a:r>
          </a:p>
          <a:p>
            <a:pPr marL="0" indent="0">
              <a:buFont typeface="Arial" panose="020B0604020202020204" pitchFamily="34" charset="0"/>
              <a:buNone/>
            </a:pPr>
            <a:endParaRPr lang="en-US" sz="2600" b="1" dirty="0"/>
          </a:p>
          <a:p>
            <a:pPr marL="0" indent="0" algn="l" fontAlgn="base">
              <a:buNone/>
            </a:pPr>
            <a:r>
              <a:rPr lang="en-US" sz="2400" b="1" i="0" dirty="0">
                <a:effectLst/>
                <a:latin typeface="avenir-lt-w01_35-light1475496"/>
              </a:rPr>
              <a:t>Initial population:</a:t>
            </a:r>
            <a:r>
              <a:rPr lang="en-US" sz="2400" b="0" i="0" dirty="0">
                <a:effectLst/>
                <a:latin typeface="avenir-lt-w01_35-light1475496"/>
              </a:rPr>
              <a:t> Updated to women 40-74 years of age who had a mammogram to screen for breast cancer in the 27 months prior to the end of the measurement period. </a:t>
            </a:r>
            <a:r>
              <a:rPr lang="en-US" sz="2400" b="0" i="1" dirty="0">
                <a:effectLst/>
                <a:latin typeface="avenir-lt-w01_35-light1475496"/>
              </a:rPr>
              <a:t>In previous years, the measure was applicable to patients 50-74 years of age. </a:t>
            </a:r>
            <a:endParaRPr lang="en-US" sz="2400" b="0" i="0" dirty="0">
              <a:effectLst/>
            </a:endParaRPr>
          </a:p>
          <a:p>
            <a:pPr marL="0" indent="0" algn="l" fontAlgn="base">
              <a:buNone/>
            </a:pPr>
            <a:r>
              <a:rPr lang="en-US" sz="2400" b="0" i="1" dirty="0">
                <a:effectLst/>
                <a:latin typeface="avenir-lt-w01_35-light1475496"/>
              </a:rPr>
              <a:t>​</a:t>
            </a:r>
            <a:endParaRPr lang="en-US" sz="2400" b="0" i="0" dirty="0">
              <a:effectLst/>
            </a:endParaRPr>
          </a:p>
          <a:p>
            <a:pPr marL="0" indent="0" algn="l" fontAlgn="base">
              <a:buNone/>
            </a:pPr>
            <a:r>
              <a:rPr lang="en-US" sz="2400" b="1" i="0" dirty="0">
                <a:effectLst/>
                <a:latin typeface="avenir-lt-w01_35-light1475496"/>
              </a:rPr>
              <a:t>Denominator Exclusion(s):</a:t>
            </a:r>
            <a:endParaRPr lang="en-US" sz="2400" b="0" i="0" dirty="0">
              <a:effectLst/>
            </a:endParaRPr>
          </a:p>
          <a:p>
            <a:pPr marL="0" indent="0" algn="l" fontAlgn="base">
              <a:buNone/>
            </a:pPr>
            <a:r>
              <a:rPr lang="en-US" sz="2400" b="0" i="1" dirty="0">
                <a:effectLst/>
                <a:latin typeface="avenir-lt-w01_35-light1475496"/>
              </a:rPr>
              <a:t>For 2024 </a:t>
            </a:r>
            <a:r>
              <a:rPr lang="en-US" sz="2400" b="1" i="1" dirty="0">
                <a:effectLst/>
                <a:latin typeface="avenir-lt-w01_35-light1475496"/>
              </a:rPr>
              <a:t>Dementia combination Donepezil-memantine</a:t>
            </a:r>
            <a:r>
              <a:rPr lang="en-US" sz="2400" b="0" i="1" dirty="0">
                <a:effectLst/>
                <a:latin typeface="avenir-lt-w01_35-light1475496"/>
              </a:rPr>
              <a:t> is added to the dementia medication exclusion list.</a:t>
            </a:r>
            <a:endParaRPr lang="en-US" sz="2400" b="0" i="0" dirty="0">
              <a:effectLst/>
            </a:endParaRPr>
          </a:p>
        </p:txBody>
      </p:sp>
    </p:spTree>
    <p:extLst>
      <p:ext uri="{BB962C8B-B14F-4D97-AF65-F5344CB8AC3E}">
        <p14:creationId xmlns:p14="http://schemas.microsoft.com/office/powerpoint/2010/main" val="1832349255"/>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14C3-D49D-ADDC-C789-BD60E9A6E97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2ACAF50-263F-7768-7234-8ACF0298991E}"/>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2" name="Slide Number Placeholder 1">
            <a:extLst>
              <a:ext uri="{FF2B5EF4-FFF2-40B4-BE49-F238E27FC236}">
                <a16:creationId xmlns:a16="http://schemas.microsoft.com/office/drawing/2014/main" id="{D5E61A56-34C0-BB89-C847-613320B06C9C}"/>
              </a:ext>
            </a:extLst>
          </p:cNvPr>
          <p:cNvSpPr>
            <a:spLocks noGrp="1"/>
          </p:cNvSpPr>
          <p:nvPr>
            <p:ph type="sldNum" sz="quarter" idx="4"/>
          </p:nvPr>
        </p:nvSpPr>
        <p:spPr/>
        <p:txBody>
          <a:bodyPr/>
          <a:lstStyle/>
          <a:p>
            <a:fld id="{771BC3C4-56AD-BD48-9E51-8E040C5F6F46}" type="slidenum">
              <a:rPr lang="en-US" smtClean="0"/>
              <a:pPr/>
              <a:t>13</a:t>
            </a:fld>
            <a:endParaRPr lang="en-US"/>
          </a:p>
        </p:txBody>
      </p:sp>
      <p:sp>
        <p:nvSpPr>
          <p:cNvPr id="5" name="Title 1">
            <a:extLst>
              <a:ext uri="{FF2B5EF4-FFF2-40B4-BE49-F238E27FC236}">
                <a16:creationId xmlns:a16="http://schemas.microsoft.com/office/drawing/2014/main" id="{99B08E10-C15D-8621-EE4A-56D5EFCDDFA1}"/>
              </a:ext>
            </a:extLst>
          </p:cNvPr>
          <p:cNvSpPr txBox="1">
            <a:spLocks/>
          </p:cNvSpPr>
          <p:nvPr/>
        </p:nvSpPr>
        <p:spPr>
          <a:xfrm>
            <a:off x="2587262" y="40204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6" name="Content Placeholder 3">
            <a:extLst>
              <a:ext uri="{FF2B5EF4-FFF2-40B4-BE49-F238E27FC236}">
                <a16:creationId xmlns:a16="http://schemas.microsoft.com/office/drawing/2014/main" id="{3E1FFCB7-D157-5BCB-E22A-F5E6891A979B}"/>
              </a:ext>
            </a:extLst>
          </p:cNvPr>
          <p:cNvSpPr txBox="1">
            <a:spLocks/>
          </p:cNvSpPr>
          <p:nvPr/>
        </p:nvSpPr>
        <p:spPr>
          <a:xfrm>
            <a:off x="2676525" y="1685925"/>
            <a:ext cx="8229600" cy="452596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ACO-19 (PREV-6) Colorectal Cancer Screening </a:t>
            </a:r>
          </a:p>
          <a:p>
            <a:pPr marL="0" indent="0" algn="l" fontAlgn="base">
              <a:buNone/>
            </a:pPr>
            <a:r>
              <a:rPr lang="en-US" sz="2600" b="1" i="0" dirty="0">
                <a:effectLst/>
                <a:latin typeface="avenir-lt-w01_35-light1475496"/>
              </a:rPr>
              <a:t>Denominator Exclusion(s):</a:t>
            </a:r>
            <a:endParaRPr lang="en-US" sz="2600" b="0" i="0" dirty="0">
              <a:effectLst/>
            </a:endParaRPr>
          </a:p>
          <a:p>
            <a:pPr marL="0" indent="0" algn="l" fontAlgn="base">
              <a:buNone/>
            </a:pPr>
            <a:r>
              <a:rPr lang="en-US" sz="2600" b="0" i="1" dirty="0">
                <a:effectLst/>
                <a:latin typeface="avenir-lt-w01_35-light1475496"/>
              </a:rPr>
              <a:t>For 2024 </a:t>
            </a:r>
            <a:r>
              <a:rPr lang="en-US" sz="2600" b="1" i="1" dirty="0">
                <a:effectLst/>
                <a:latin typeface="avenir-lt-w01_35-light1475496"/>
              </a:rPr>
              <a:t>Dementia combination Donepezil-memantine</a:t>
            </a:r>
            <a:r>
              <a:rPr lang="en-US" sz="2600" b="0" i="1" dirty="0">
                <a:effectLst/>
                <a:latin typeface="avenir-lt-w01_35-light1475496"/>
              </a:rPr>
              <a:t> is added to the dementia medication exclusion list.</a:t>
            </a:r>
            <a:endParaRPr lang="en-US" sz="2600" b="0" i="0" dirty="0">
              <a:effectLst/>
            </a:endParaRPr>
          </a:p>
          <a:p>
            <a:pPr marL="0" indent="0" algn="l" fontAlgn="base">
              <a:buNone/>
            </a:pPr>
            <a:r>
              <a:rPr lang="en-US" sz="2600" b="0" i="1" dirty="0">
                <a:effectLst/>
                <a:latin typeface="avenir-lt-w01_35-light1475496"/>
              </a:rPr>
              <a:t>​</a:t>
            </a:r>
            <a:endParaRPr lang="en-US" sz="2600" b="0" i="0" dirty="0">
              <a:effectLst/>
            </a:endParaRPr>
          </a:p>
          <a:p>
            <a:pPr marL="0" indent="0" algn="l" fontAlgn="base">
              <a:buNone/>
            </a:pPr>
            <a:r>
              <a:rPr lang="en-US" sz="2600" b="1" i="0" dirty="0">
                <a:effectLst/>
                <a:latin typeface="avenir-lt-w01_35-light1475496"/>
              </a:rPr>
              <a:t>Numerator Description update:</a:t>
            </a:r>
            <a:endParaRPr lang="en-US" sz="2600" b="0" i="0" dirty="0">
              <a:effectLst/>
            </a:endParaRPr>
          </a:p>
          <a:p>
            <a:pPr marL="0" indent="0" algn="l" fontAlgn="base">
              <a:buNone/>
            </a:pPr>
            <a:r>
              <a:rPr lang="en-US" sz="2600" b="0" i="0" dirty="0">
                <a:effectLst/>
              </a:rPr>
              <a:t>Fecal immunochemical DNA test (FIT-DNA) during the measurement period or the two years prior to the measurement period has been updated to read: </a:t>
            </a:r>
            <a:r>
              <a:rPr lang="en-US" sz="2600" b="1" i="1" dirty="0">
                <a:effectLst/>
              </a:rPr>
              <a:t>Stool DNA (</a:t>
            </a:r>
            <a:r>
              <a:rPr lang="en-US" sz="2600" b="1" i="1" dirty="0" err="1">
                <a:effectLst/>
              </a:rPr>
              <a:t>sDNA</a:t>
            </a:r>
            <a:r>
              <a:rPr lang="en-US" sz="2600" b="1" i="1" dirty="0">
                <a:effectLst/>
              </a:rPr>
              <a:t>) with FIT test during the measurement period or the two years prior to the measurement period</a:t>
            </a:r>
            <a:endParaRPr lang="en-US" sz="2600" b="0" i="0" dirty="0">
              <a:effectLst/>
            </a:endParaRPr>
          </a:p>
          <a:p>
            <a:pPr marL="0" indent="0">
              <a:buFont typeface="Arial" panose="020B0604020202020204" pitchFamily="34" charset="0"/>
              <a:buNone/>
            </a:pPr>
            <a:endParaRPr lang="en-US" sz="26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2065019686"/>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DA9F-A4B6-4596-329A-3C86E44938F9}"/>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8783D492-9A7E-01AC-E451-A5D7679E332C}"/>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2" name="Slide Number Placeholder 1">
            <a:extLst>
              <a:ext uri="{FF2B5EF4-FFF2-40B4-BE49-F238E27FC236}">
                <a16:creationId xmlns:a16="http://schemas.microsoft.com/office/drawing/2014/main" id="{0C513CB6-23DC-3245-F32A-646904F2E935}"/>
              </a:ext>
            </a:extLst>
          </p:cNvPr>
          <p:cNvSpPr>
            <a:spLocks noGrp="1"/>
          </p:cNvSpPr>
          <p:nvPr>
            <p:ph type="sldNum" sz="quarter" idx="4"/>
          </p:nvPr>
        </p:nvSpPr>
        <p:spPr/>
        <p:txBody>
          <a:bodyPr/>
          <a:lstStyle/>
          <a:p>
            <a:fld id="{771BC3C4-56AD-BD48-9E51-8E040C5F6F46}" type="slidenum">
              <a:rPr lang="en-US" smtClean="0"/>
              <a:pPr/>
              <a:t>14</a:t>
            </a:fld>
            <a:endParaRPr lang="en-US"/>
          </a:p>
        </p:txBody>
      </p:sp>
      <p:sp>
        <p:nvSpPr>
          <p:cNvPr id="5" name="Title 1">
            <a:extLst>
              <a:ext uri="{FF2B5EF4-FFF2-40B4-BE49-F238E27FC236}">
                <a16:creationId xmlns:a16="http://schemas.microsoft.com/office/drawing/2014/main" id="{62F792C9-B838-BB4A-F633-9174B0C9EEFD}"/>
              </a:ext>
            </a:extLst>
          </p:cNvPr>
          <p:cNvSpPr txBox="1">
            <a:spLocks/>
          </p:cNvSpPr>
          <p:nvPr/>
        </p:nvSpPr>
        <p:spPr>
          <a:xfrm>
            <a:off x="2587262" y="40204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6" name="Content Placeholder 3">
            <a:extLst>
              <a:ext uri="{FF2B5EF4-FFF2-40B4-BE49-F238E27FC236}">
                <a16:creationId xmlns:a16="http://schemas.microsoft.com/office/drawing/2014/main" id="{F39DC06F-4060-A9E3-2A9F-AFAA2C99E5DB}"/>
              </a:ext>
            </a:extLst>
          </p:cNvPr>
          <p:cNvSpPr txBox="1">
            <a:spLocks/>
          </p:cNvSpPr>
          <p:nvPr/>
        </p:nvSpPr>
        <p:spPr>
          <a:xfrm>
            <a:off x="2676525" y="1685925"/>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ACO-14 (PREV-7) Influenza Immunization</a:t>
            </a:r>
          </a:p>
          <a:p>
            <a:pPr marL="0" indent="0" algn="l" fontAlgn="base">
              <a:buNone/>
            </a:pPr>
            <a:r>
              <a:rPr lang="en-US" sz="2000" b="1" i="0" dirty="0">
                <a:effectLst/>
                <a:latin typeface="avenir-lt-w01_35-light1475496"/>
              </a:rPr>
              <a:t>Denominator Exclusion(s):</a:t>
            </a:r>
            <a:endParaRPr lang="en-US" sz="2000" b="0" i="0" dirty="0">
              <a:effectLst/>
            </a:endParaRPr>
          </a:p>
          <a:p>
            <a:pPr marL="0" indent="0" algn="l" fontAlgn="base">
              <a:buNone/>
            </a:pPr>
            <a:r>
              <a:rPr lang="en-US" sz="2000" b="0" i="1" dirty="0">
                <a:effectLst/>
                <a:latin typeface="avenir-lt-w01_35-light1475496"/>
              </a:rPr>
              <a:t>For 2024 </a:t>
            </a:r>
            <a:r>
              <a:rPr lang="en-US" sz="2000" b="1" i="1" dirty="0">
                <a:effectLst/>
                <a:latin typeface="avenir-lt-w01_35-light1475496"/>
              </a:rPr>
              <a:t>Anaphylaxis due to the vaccine during or before the measurement period</a:t>
            </a:r>
            <a:r>
              <a:rPr lang="en-US" sz="2000" b="0" i="1" dirty="0">
                <a:effectLst/>
                <a:latin typeface="avenir-lt-w01_35-light1475496"/>
              </a:rPr>
              <a:t> has been added.</a:t>
            </a:r>
          </a:p>
          <a:p>
            <a:pPr marL="0" indent="0" algn="l" fontAlgn="base">
              <a:buNone/>
            </a:pPr>
            <a:endParaRPr lang="en-US" sz="2400" i="1" dirty="0">
              <a:latin typeface="avenir-lt-w01_35-light1475496"/>
            </a:endParaRPr>
          </a:p>
          <a:p>
            <a:pPr marL="0" indent="0" algn="l" fontAlgn="base">
              <a:buNone/>
            </a:pPr>
            <a:r>
              <a:rPr lang="en-US" sz="2000" i="1" dirty="0"/>
              <a:t>This measure has been updated to allow reporting receipt of influenza immunization for the two flu </a:t>
            </a:r>
            <a:r>
              <a:rPr lang="en-US" sz="2000" b="1" i="1" dirty="0"/>
              <a:t>seasons (Flu Season 2023- 2024 and Flu Season 2024-2025)</a:t>
            </a:r>
            <a:r>
              <a:rPr lang="en-US" sz="2000" i="1" dirty="0"/>
              <a:t> that fall within the performance reporting period. </a:t>
            </a:r>
          </a:p>
          <a:p>
            <a:pPr marL="0" indent="0" algn="l" fontAlgn="base">
              <a:buNone/>
            </a:pPr>
            <a:r>
              <a:rPr lang="en-US" sz="2000" i="1" dirty="0"/>
              <a:t>For the purposes of the program, in order to submit on the flu season </a:t>
            </a:r>
            <a:r>
              <a:rPr lang="en-US" sz="2000" b="1" i="1" dirty="0"/>
              <a:t>2023-2024,</a:t>
            </a:r>
            <a:r>
              <a:rPr lang="en-US" sz="2000" i="1" dirty="0"/>
              <a:t> the patient must have a qualifying encounter between </a:t>
            </a:r>
            <a:r>
              <a:rPr lang="en-US" sz="2000" b="1" i="1" dirty="0"/>
              <a:t>January 1 and March 31, 2024</a:t>
            </a:r>
            <a:r>
              <a:rPr lang="en-US" sz="2000" i="1" dirty="0"/>
              <a:t>. In order to submit on the flu season </a:t>
            </a:r>
            <a:r>
              <a:rPr lang="en-US" sz="2000" b="1" i="1" dirty="0"/>
              <a:t>2024-2025</a:t>
            </a:r>
            <a:r>
              <a:rPr lang="en-US" sz="2000" i="1" dirty="0"/>
              <a:t>, the patient must have a qualifying encounter between </a:t>
            </a:r>
            <a:r>
              <a:rPr lang="en-US" sz="2000" b="1" i="1" dirty="0"/>
              <a:t>October 1 and December 31, 2024</a:t>
            </a:r>
            <a:r>
              <a:rPr lang="en-US" sz="2000" i="1" dirty="0"/>
              <a:t>.</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575470054"/>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14C3-D49D-ADDC-C789-BD60E9A6E97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2ACAF50-263F-7768-7234-8ACF0298991E}"/>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2" name="Slide Number Placeholder 1">
            <a:extLst>
              <a:ext uri="{FF2B5EF4-FFF2-40B4-BE49-F238E27FC236}">
                <a16:creationId xmlns:a16="http://schemas.microsoft.com/office/drawing/2014/main" id="{D5E61A56-34C0-BB89-C847-613320B06C9C}"/>
              </a:ext>
            </a:extLst>
          </p:cNvPr>
          <p:cNvSpPr>
            <a:spLocks noGrp="1"/>
          </p:cNvSpPr>
          <p:nvPr>
            <p:ph type="sldNum" sz="quarter" idx="4"/>
          </p:nvPr>
        </p:nvSpPr>
        <p:spPr/>
        <p:txBody>
          <a:bodyPr/>
          <a:lstStyle/>
          <a:p>
            <a:fld id="{771BC3C4-56AD-BD48-9E51-8E040C5F6F46}" type="slidenum">
              <a:rPr lang="en-US" smtClean="0"/>
              <a:pPr/>
              <a:t>15</a:t>
            </a:fld>
            <a:endParaRPr lang="en-US"/>
          </a:p>
        </p:txBody>
      </p:sp>
      <p:sp>
        <p:nvSpPr>
          <p:cNvPr id="5" name="Title 1">
            <a:extLst>
              <a:ext uri="{FF2B5EF4-FFF2-40B4-BE49-F238E27FC236}">
                <a16:creationId xmlns:a16="http://schemas.microsoft.com/office/drawing/2014/main" id="{3FDA9A39-E0D0-0ADF-5616-B5AB02CDEC25}"/>
              </a:ext>
            </a:extLst>
          </p:cNvPr>
          <p:cNvSpPr txBox="1">
            <a:spLocks/>
          </p:cNvSpPr>
          <p:nvPr/>
        </p:nvSpPr>
        <p:spPr>
          <a:xfrm>
            <a:off x="2596787" y="34489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D5487956-5632-3239-14F0-3FAD09C544C5}"/>
              </a:ext>
            </a:extLst>
          </p:cNvPr>
          <p:cNvSpPr txBox="1">
            <a:spLocks/>
          </p:cNvSpPr>
          <p:nvPr/>
        </p:nvSpPr>
        <p:spPr>
          <a:xfrm>
            <a:off x="2686050" y="1628775"/>
            <a:ext cx="8229600" cy="452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ACO-17 (PREV-10) Tobacco Use: Screening and Cessation Intervention </a:t>
            </a:r>
          </a:p>
          <a:p>
            <a:pPr marL="0" indent="0">
              <a:buFont typeface="Arial" panose="020B0604020202020204" pitchFamily="34" charset="0"/>
              <a:buNone/>
            </a:pPr>
            <a:endParaRPr lang="en-US" sz="2600" dirty="0"/>
          </a:p>
          <a:p>
            <a:pPr marL="0" indent="0" algn="l" fontAlgn="base">
              <a:buNone/>
            </a:pPr>
            <a:r>
              <a:rPr lang="en-US" sz="2400" b="0" i="0" dirty="0">
                <a:effectLst/>
                <a:latin typeface="avenir-lt-w01_35-light1475496"/>
              </a:rPr>
              <a:t>Updated initial population: Percentage of patients </a:t>
            </a:r>
            <a:r>
              <a:rPr lang="en-US" sz="2400" b="1" i="1" dirty="0">
                <a:effectLst/>
                <a:latin typeface="avenir-lt-w01_35-light1475496"/>
              </a:rPr>
              <a:t>aged 12 years and older</a:t>
            </a:r>
            <a:r>
              <a:rPr lang="en-US" sz="2400" b="0" i="0" dirty="0">
                <a:effectLst/>
                <a:latin typeface="avenir-lt-w01_35-light1475496"/>
              </a:rPr>
              <a:t> who were screened for tobacco use one or more times within the measurement period AND who received tobacco cessation intervention during the measurement period or in the six months prior to the measurement period if identified as a tobacco user.</a:t>
            </a:r>
            <a:endParaRPr lang="en-US" sz="2400" b="0" i="0" dirty="0">
              <a:effectLst/>
            </a:endParaRPr>
          </a:p>
          <a:p>
            <a:pPr marL="0" indent="0" algn="l" fontAlgn="base">
              <a:buNone/>
            </a:pPr>
            <a:r>
              <a:rPr lang="en-US" sz="2400" b="0" i="0" dirty="0">
                <a:effectLst/>
                <a:latin typeface="avenir-lt-w01_35-light1475496"/>
              </a:rPr>
              <a:t>​</a:t>
            </a:r>
            <a:endParaRPr lang="en-US" sz="2400" b="0" i="0" dirty="0">
              <a:effectLst/>
            </a:endParaRPr>
          </a:p>
          <a:p>
            <a:pPr marL="0" indent="0" algn="l" fontAlgn="base">
              <a:buNone/>
            </a:pPr>
            <a:r>
              <a:rPr lang="en-US" sz="2400" b="0" i="0" dirty="0">
                <a:effectLst/>
                <a:latin typeface="avenir-lt-w01_35-light1475496"/>
              </a:rPr>
              <a:t>Previously this measure looked at patients </a:t>
            </a:r>
            <a:r>
              <a:rPr lang="en-US" sz="2400" b="1" i="1" dirty="0">
                <a:effectLst/>
                <a:latin typeface="avenir-lt-w01_35-light1475496"/>
              </a:rPr>
              <a:t>aged 18 years and older</a:t>
            </a:r>
            <a:r>
              <a:rPr lang="en-US" sz="2400" b="0" i="0" dirty="0">
                <a:effectLst/>
                <a:latin typeface="avenir-lt-w01_35-light1475496"/>
              </a:rPr>
              <a:t>.</a:t>
            </a:r>
            <a:endParaRPr lang="en-US" sz="2400" b="0" i="0" dirty="0">
              <a:effectLst/>
            </a:endParaRPr>
          </a:p>
          <a:p>
            <a:pPr marL="0" indent="0">
              <a:buFont typeface="Arial" panose="020B0604020202020204" pitchFamily="34" charset="0"/>
              <a:buNone/>
            </a:pPr>
            <a:endParaRPr lang="en-US" sz="2600" dirty="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325589697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75F85-6E45-18B7-C477-F0985708CEF5}"/>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C827DA86-A30E-BFDB-F0A9-146003C5F2A2}"/>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2" name="Slide Number Placeholder 1">
            <a:extLst>
              <a:ext uri="{FF2B5EF4-FFF2-40B4-BE49-F238E27FC236}">
                <a16:creationId xmlns:a16="http://schemas.microsoft.com/office/drawing/2014/main" id="{293F224C-8DD4-2095-19E0-888D1E6E383B}"/>
              </a:ext>
            </a:extLst>
          </p:cNvPr>
          <p:cNvSpPr>
            <a:spLocks noGrp="1"/>
          </p:cNvSpPr>
          <p:nvPr>
            <p:ph type="sldNum" sz="quarter" idx="4"/>
          </p:nvPr>
        </p:nvSpPr>
        <p:spPr/>
        <p:txBody>
          <a:bodyPr/>
          <a:lstStyle/>
          <a:p>
            <a:fld id="{771BC3C4-56AD-BD48-9E51-8E040C5F6F46}" type="slidenum">
              <a:rPr lang="en-US" smtClean="0"/>
              <a:pPr/>
              <a:t>16</a:t>
            </a:fld>
            <a:endParaRPr lang="en-US"/>
          </a:p>
        </p:txBody>
      </p:sp>
      <p:sp>
        <p:nvSpPr>
          <p:cNvPr id="5" name="Title 1">
            <a:extLst>
              <a:ext uri="{FF2B5EF4-FFF2-40B4-BE49-F238E27FC236}">
                <a16:creationId xmlns:a16="http://schemas.microsoft.com/office/drawing/2014/main" id="{8CE7144D-3B06-FA56-022D-2B5B45975099}"/>
              </a:ext>
            </a:extLst>
          </p:cNvPr>
          <p:cNvSpPr txBox="1">
            <a:spLocks/>
          </p:cNvSpPr>
          <p:nvPr/>
        </p:nvSpPr>
        <p:spPr>
          <a:xfrm>
            <a:off x="2596787" y="34489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3903EEDE-A3A6-957F-6AC4-DFFDCFCA7DDD}"/>
              </a:ext>
            </a:extLst>
          </p:cNvPr>
          <p:cNvSpPr txBox="1">
            <a:spLocks/>
          </p:cNvSpPr>
          <p:nvPr/>
        </p:nvSpPr>
        <p:spPr>
          <a:xfrm>
            <a:off x="2686050" y="1628775"/>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ACO-18 (PREV-12) Screening for Depression and Follow-up Plan</a:t>
            </a:r>
          </a:p>
          <a:p>
            <a:pPr marL="0" indent="0">
              <a:buFont typeface="Arial" panose="020B0604020202020204" pitchFamily="34" charset="0"/>
              <a:buNone/>
            </a:pPr>
            <a:endParaRPr lang="en-US" sz="2600" dirty="0"/>
          </a:p>
          <a:p>
            <a:pPr marL="0" indent="0" algn="l" fontAlgn="base">
              <a:buNone/>
            </a:pPr>
            <a:r>
              <a:rPr lang="en-US" sz="2400" b="0" i="0" dirty="0">
                <a:effectLst/>
                <a:latin typeface="avenir-lt-w01_35-light1475496"/>
              </a:rPr>
              <a:t>Updated exclusions: </a:t>
            </a:r>
            <a:r>
              <a:rPr lang="en-US" sz="2400" b="0" i="1" dirty="0">
                <a:effectLst/>
                <a:latin typeface="avenir-lt-w01_35-light1475496"/>
              </a:rPr>
              <a:t>Removed </a:t>
            </a:r>
            <a:r>
              <a:rPr lang="en-US" sz="2400" b="1" i="1" dirty="0">
                <a:effectLst/>
                <a:latin typeface="avenir-lt-w01_35-light1475496"/>
              </a:rPr>
              <a:t>diagnosis of depression</a:t>
            </a:r>
            <a:r>
              <a:rPr lang="en-US" sz="2400" b="0" i="1" dirty="0">
                <a:effectLst/>
                <a:latin typeface="avenir-lt-w01_35-light1475496"/>
              </a:rPr>
              <a:t> from the exclusions</a:t>
            </a:r>
            <a:endParaRPr lang="en-US" sz="2400" dirty="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1672193153"/>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14C3-D49D-ADDC-C789-BD60E9A6E97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2ACAF50-263F-7768-7234-8ACF0298991E}"/>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61438"/>
            <a:ext cx="6858001" cy="1316071"/>
          </a:xfrm>
          <a:prstGeom prst="rect">
            <a:avLst/>
          </a:prstGeom>
        </p:spPr>
      </p:pic>
      <p:sp>
        <p:nvSpPr>
          <p:cNvPr id="2" name="Slide Number Placeholder 1">
            <a:extLst>
              <a:ext uri="{FF2B5EF4-FFF2-40B4-BE49-F238E27FC236}">
                <a16:creationId xmlns:a16="http://schemas.microsoft.com/office/drawing/2014/main" id="{D5E61A56-34C0-BB89-C847-613320B06C9C}"/>
              </a:ext>
            </a:extLst>
          </p:cNvPr>
          <p:cNvSpPr>
            <a:spLocks noGrp="1"/>
          </p:cNvSpPr>
          <p:nvPr>
            <p:ph type="sldNum" sz="quarter" idx="4"/>
          </p:nvPr>
        </p:nvSpPr>
        <p:spPr/>
        <p:txBody>
          <a:bodyPr/>
          <a:lstStyle/>
          <a:p>
            <a:fld id="{771BC3C4-56AD-BD48-9E51-8E040C5F6F46}" type="slidenum">
              <a:rPr lang="en-US" smtClean="0"/>
              <a:pPr/>
              <a:t>17</a:t>
            </a:fld>
            <a:endParaRPr lang="en-US"/>
          </a:p>
        </p:txBody>
      </p:sp>
      <p:sp>
        <p:nvSpPr>
          <p:cNvPr id="6" name="Title 1">
            <a:extLst>
              <a:ext uri="{FF2B5EF4-FFF2-40B4-BE49-F238E27FC236}">
                <a16:creationId xmlns:a16="http://schemas.microsoft.com/office/drawing/2014/main" id="{DC725FF3-2BBD-AD93-A923-14A3B7A3CD44}"/>
              </a:ext>
            </a:extLst>
          </p:cNvPr>
          <p:cNvSpPr txBox="1">
            <a:spLocks/>
          </p:cNvSpPr>
          <p:nvPr/>
        </p:nvSpPr>
        <p:spPr>
          <a:xfrm>
            <a:off x="2463437" y="28774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CMS Web Interface Quality Measures Changes</a:t>
            </a:r>
          </a:p>
        </p:txBody>
      </p:sp>
      <p:sp>
        <p:nvSpPr>
          <p:cNvPr id="7" name="Content Placeholder 3">
            <a:extLst>
              <a:ext uri="{FF2B5EF4-FFF2-40B4-BE49-F238E27FC236}">
                <a16:creationId xmlns:a16="http://schemas.microsoft.com/office/drawing/2014/main" id="{5892CEF9-95CB-0964-0D79-DF080783BCBC}"/>
              </a:ext>
            </a:extLst>
          </p:cNvPr>
          <p:cNvSpPr txBox="1">
            <a:spLocks/>
          </p:cNvSpPr>
          <p:nvPr/>
        </p:nvSpPr>
        <p:spPr>
          <a:xfrm>
            <a:off x="2552700" y="1571625"/>
            <a:ext cx="8229600" cy="452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ACO- 42 (PREV-13) Statin Therapy for the Prevention and Treatment of Cardiovascular Disease. </a:t>
            </a:r>
          </a:p>
          <a:p>
            <a:pPr marL="0" indent="0">
              <a:buFont typeface="Arial" panose="020B0604020202020204" pitchFamily="34" charset="0"/>
              <a:buNone/>
            </a:pPr>
            <a:endParaRPr lang="en-US" sz="2600" b="1" dirty="0"/>
          </a:p>
          <a:p>
            <a:pPr marL="0" indent="0" algn="l" fontAlgn="base">
              <a:buNone/>
            </a:pPr>
            <a:r>
              <a:rPr lang="en-US" sz="2000" b="0" i="0" dirty="0">
                <a:effectLst/>
                <a:latin typeface="avenir-lt-w01_35-light1475496"/>
              </a:rPr>
              <a:t>Risk Category changes:</a:t>
            </a:r>
            <a:endParaRPr lang="en-US" sz="2000" b="0" i="0" dirty="0">
              <a:effectLst/>
            </a:endParaRPr>
          </a:p>
          <a:p>
            <a:pPr marL="0" indent="0" algn="l" fontAlgn="base">
              <a:buNone/>
            </a:pPr>
            <a:r>
              <a:rPr lang="en-US" sz="2000" b="0" i="0" dirty="0">
                <a:effectLst/>
                <a:latin typeface="avenir-lt-w01_35-light1475496"/>
              </a:rPr>
              <a:t>​</a:t>
            </a:r>
            <a:endParaRPr lang="en-US" sz="2000" b="0" i="0" dirty="0">
              <a:effectLst/>
            </a:endParaRPr>
          </a:p>
          <a:p>
            <a:pPr marL="0" indent="0" algn="l" fontAlgn="base">
              <a:buNone/>
            </a:pPr>
            <a:r>
              <a:rPr lang="en-US" sz="2000" b="1" i="1" dirty="0">
                <a:effectLst/>
                <a:latin typeface="avenir-lt-w01_35-light1475496"/>
              </a:rPr>
              <a:t>Risk Category 2</a:t>
            </a:r>
            <a:r>
              <a:rPr lang="en-US" sz="2000" b="0" i="1" dirty="0">
                <a:effectLst/>
                <a:latin typeface="avenir-lt-w01_35-light1475496"/>
              </a:rPr>
              <a:t> has been updated to "Patients aged </a:t>
            </a:r>
            <a:r>
              <a:rPr lang="en-US" sz="2000" b="1" i="1" dirty="0">
                <a:effectLst/>
                <a:latin typeface="avenir-lt-w01_35-light1475496"/>
              </a:rPr>
              <a:t>20 to 75 years </a:t>
            </a:r>
            <a:r>
              <a:rPr lang="en-US" sz="2000" b="0" i="1" dirty="0">
                <a:effectLst/>
                <a:latin typeface="avenir-lt-w01_35-light1475496"/>
              </a:rPr>
              <a:t>at the beginning of the measurement period who have ever had laboratory result of LDL-C </a:t>
            </a:r>
            <a:r>
              <a:rPr lang="en-US" sz="2000" b="0" i="1" u="sng" dirty="0">
                <a:effectLst/>
                <a:latin typeface="avenir-lt-w01_35-light1475496"/>
              </a:rPr>
              <a:t>&gt;</a:t>
            </a:r>
            <a:r>
              <a:rPr lang="en-US" sz="2000" b="0" i="1" dirty="0">
                <a:effectLst/>
                <a:latin typeface="avenir-lt-w01_35-light1475496"/>
              </a:rPr>
              <a:t>190 mg/dl or were previously diagnosed with or currently have an active diagnosis of familial hypercholesterolemia" Previously this was patients </a:t>
            </a:r>
            <a:r>
              <a:rPr lang="en-US" sz="2000" b="1" i="1" u="sng" dirty="0">
                <a:effectLst/>
                <a:latin typeface="avenir-lt-w01_35-light1475496"/>
              </a:rPr>
              <a:t>&gt;</a:t>
            </a:r>
            <a:r>
              <a:rPr lang="en-US" sz="2000" b="1" i="1" dirty="0">
                <a:effectLst/>
                <a:latin typeface="avenir-lt-w01_35-light1475496"/>
              </a:rPr>
              <a:t>20 years of age</a:t>
            </a:r>
            <a:r>
              <a:rPr lang="en-US" sz="2000" b="0" i="1" dirty="0">
                <a:effectLst/>
                <a:latin typeface="avenir-lt-w01_35-light1475496"/>
              </a:rPr>
              <a:t>.</a:t>
            </a:r>
            <a:endParaRPr lang="en-US" sz="2000" b="0" i="1" dirty="0">
              <a:effectLst/>
            </a:endParaRPr>
          </a:p>
          <a:p>
            <a:pPr marL="0" indent="0" algn="l" fontAlgn="base">
              <a:buNone/>
            </a:pPr>
            <a:r>
              <a:rPr lang="en-US" sz="2000" b="0" i="1" dirty="0">
                <a:effectLst/>
              </a:rPr>
              <a:t>​</a:t>
            </a:r>
          </a:p>
          <a:p>
            <a:pPr marL="0" indent="0" algn="l" fontAlgn="base">
              <a:buNone/>
            </a:pPr>
            <a:r>
              <a:rPr lang="en-US" sz="2000" b="1" i="1" dirty="0">
                <a:effectLst/>
                <a:latin typeface="avenir-lt-w01_35-light1475496"/>
              </a:rPr>
              <a:t>Risk Category 4</a:t>
            </a:r>
            <a:r>
              <a:rPr lang="en-US" sz="2000" b="0" i="1" dirty="0">
                <a:effectLst/>
                <a:latin typeface="avenir-lt-w01_35-light1475496"/>
              </a:rPr>
              <a:t> has been added </a:t>
            </a:r>
            <a:r>
              <a:rPr lang="en-US" sz="2000" b="1" i="1" dirty="0">
                <a:effectLst/>
                <a:latin typeface="avenir-lt-w01_35-light1475496"/>
              </a:rPr>
              <a:t>"Patients aged 40 to 75 years at the beginning of the measurement period with a 10-year ASCVD risk score of </a:t>
            </a:r>
            <a:r>
              <a:rPr lang="en-US" sz="2000" b="1" i="1" u="sng" dirty="0">
                <a:effectLst/>
                <a:latin typeface="avenir-lt-w01_35-light1475496"/>
              </a:rPr>
              <a:t>&gt;</a:t>
            </a:r>
            <a:r>
              <a:rPr lang="en-US" sz="2000" b="1" i="1" dirty="0">
                <a:effectLst/>
                <a:latin typeface="avenir-lt-w01_35-light1475496"/>
              </a:rPr>
              <a:t>20 percent during the measurement period."</a:t>
            </a:r>
            <a:endParaRPr lang="en-US" sz="2000" b="0" i="1" dirty="0">
              <a:effectLst/>
            </a:endParaRPr>
          </a:p>
          <a:p>
            <a:pPr marL="0" indent="0">
              <a:buFont typeface="Arial" panose="020B0604020202020204" pitchFamily="34" charset="0"/>
              <a:buNone/>
            </a:pPr>
            <a:endParaRPr lang="en-US" sz="2600" dirty="0"/>
          </a:p>
          <a:p>
            <a:pPr marL="0" indent="0">
              <a:buFont typeface="Arial" panose="020B0604020202020204" pitchFamily="34" charset="0"/>
              <a:buNone/>
            </a:pPr>
            <a:endParaRPr lang="en-US" sz="2600" dirty="0"/>
          </a:p>
          <a:p>
            <a:pPr marL="0" indent="0">
              <a:buFont typeface="Arial" panose="020B0604020202020204" pitchFamily="34" charset="0"/>
              <a:buNone/>
            </a:pPr>
            <a:endParaRPr lang="en-US" sz="26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100555714"/>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CC234-5927-AB76-FB9E-9A992D4ACB7E}"/>
              </a:ext>
            </a:extLst>
          </p:cNvPr>
          <p:cNvSpPr>
            <a:spLocks noGrp="1"/>
          </p:cNvSpPr>
          <p:nvPr>
            <p:ph type="sldNum" sz="quarter" idx="4"/>
          </p:nvPr>
        </p:nvSpPr>
        <p:spPr/>
        <p:txBody>
          <a:bodyPr/>
          <a:lstStyle/>
          <a:p>
            <a:fld id="{771BC3C4-56AD-BD48-9E51-8E040C5F6F46}" type="slidenum">
              <a:rPr lang="en-US" smtClean="0"/>
              <a:pPr/>
              <a:t>18</a:t>
            </a:fld>
            <a:endParaRPr lang="en-US"/>
          </a:p>
        </p:txBody>
      </p:sp>
      <p:sp>
        <p:nvSpPr>
          <p:cNvPr id="3" name="Title 1">
            <a:extLst>
              <a:ext uri="{FF2B5EF4-FFF2-40B4-BE49-F238E27FC236}">
                <a16:creationId xmlns:a16="http://schemas.microsoft.com/office/drawing/2014/main" id="{8548A590-ED5E-5EFA-4C8B-D244A807B592}"/>
              </a:ext>
            </a:extLst>
          </p:cNvPr>
          <p:cNvSpPr txBox="1">
            <a:spLocks/>
          </p:cNvSpPr>
          <p:nvPr/>
        </p:nvSpPr>
        <p:spPr>
          <a:xfrm>
            <a:off x="2126574" y="144555"/>
            <a:ext cx="5605629"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50" b="1"/>
              <a:t>Sample Size and Ranks</a:t>
            </a:r>
            <a:endParaRPr lang="en-US" sz="3850" b="1" dirty="0"/>
          </a:p>
        </p:txBody>
      </p:sp>
      <p:sp>
        <p:nvSpPr>
          <p:cNvPr id="4" name="Content Placeholder 2">
            <a:extLst>
              <a:ext uri="{FF2B5EF4-FFF2-40B4-BE49-F238E27FC236}">
                <a16:creationId xmlns:a16="http://schemas.microsoft.com/office/drawing/2014/main" id="{15B589A1-45FD-9451-9D67-4FC66473D558}"/>
              </a:ext>
            </a:extLst>
          </p:cNvPr>
          <p:cNvSpPr txBox="1">
            <a:spLocks/>
          </p:cNvSpPr>
          <p:nvPr/>
        </p:nvSpPr>
        <p:spPr>
          <a:xfrm>
            <a:off x="1700046" y="1534886"/>
            <a:ext cx="10139529" cy="37882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Random Sample Rank file expected to be received around December 21, 2024.</a:t>
            </a:r>
          </a:p>
          <a:p>
            <a:pPr marL="0"/>
            <a:endParaRPr lang="en-US" sz="1800" dirty="0"/>
          </a:p>
          <a:p>
            <a:r>
              <a:rPr lang="en-US" sz="1800" dirty="0"/>
              <a:t>Patients ranked 1 to 616 in each Module (except for PREV-13, Statin Therapy , that will have a sample of 750 beneficiaries).</a:t>
            </a:r>
          </a:p>
          <a:p>
            <a:pPr lvl="1"/>
            <a:r>
              <a:rPr lang="en-US" sz="1800" dirty="0"/>
              <a:t>May have less than 616 if not enough patients to fill the module.</a:t>
            </a:r>
          </a:p>
          <a:p>
            <a:endParaRPr lang="en-US" sz="1800" dirty="0"/>
          </a:p>
          <a:p>
            <a:r>
              <a:rPr lang="en-US" sz="1800" b="1" u="sng" dirty="0"/>
              <a:t>ACO required to complete 1 to 248 consecutively</a:t>
            </a:r>
            <a:r>
              <a:rPr lang="en-US" sz="1800" dirty="0"/>
              <a:t>. For each patient that is skipped, the organization must completely report on the next consecutively ranked patient until the target sample of 248 is reached or until the sample has been exhausted. </a:t>
            </a:r>
          </a:p>
          <a:p>
            <a:endParaRPr lang="en-US" sz="1800" dirty="0"/>
          </a:p>
          <a:p>
            <a:r>
              <a:rPr lang="en-US" sz="1800" dirty="0"/>
              <a:t>249 to 616 the oversample (Patient or Module Skips).</a:t>
            </a:r>
          </a:p>
          <a:p>
            <a:pPr marL="0"/>
            <a:endParaRPr lang="en-US" sz="1300" dirty="0"/>
          </a:p>
        </p:txBody>
      </p:sp>
    </p:spTree>
    <p:extLst>
      <p:ext uri="{BB962C8B-B14F-4D97-AF65-F5344CB8AC3E}">
        <p14:creationId xmlns:p14="http://schemas.microsoft.com/office/powerpoint/2010/main" val="15513389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14C3-D49D-ADDC-C789-BD60E9A6E97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2ACAF50-263F-7768-7234-8ACF0298991E}"/>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2" name="Slide Number Placeholder 1">
            <a:extLst>
              <a:ext uri="{FF2B5EF4-FFF2-40B4-BE49-F238E27FC236}">
                <a16:creationId xmlns:a16="http://schemas.microsoft.com/office/drawing/2014/main" id="{D5E61A56-34C0-BB89-C847-613320B06C9C}"/>
              </a:ext>
            </a:extLst>
          </p:cNvPr>
          <p:cNvSpPr>
            <a:spLocks noGrp="1"/>
          </p:cNvSpPr>
          <p:nvPr>
            <p:ph type="sldNum" sz="quarter" idx="4"/>
          </p:nvPr>
        </p:nvSpPr>
        <p:spPr/>
        <p:txBody>
          <a:bodyPr/>
          <a:lstStyle/>
          <a:p>
            <a:fld id="{771BC3C4-56AD-BD48-9E51-8E040C5F6F46}" type="slidenum">
              <a:rPr lang="en-US" smtClean="0"/>
              <a:pPr/>
              <a:t>19</a:t>
            </a:fld>
            <a:endParaRPr lang="en-US"/>
          </a:p>
        </p:txBody>
      </p:sp>
      <p:sp>
        <p:nvSpPr>
          <p:cNvPr id="6" name="Title 1">
            <a:extLst>
              <a:ext uri="{FF2B5EF4-FFF2-40B4-BE49-F238E27FC236}">
                <a16:creationId xmlns:a16="http://schemas.microsoft.com/office/drawing/2014/main" id="{B44D68C2-C6E2-BCC5-A06F-BDB091752D3A}"/>
              </a:ext>
            </a:extLst>
          </p:cNvPr>
          <p:cNvSpPr txBox="1">
            <a:spLocks/>
          </p:cNvSpPr>
          <p:nvPr/>
        </p:nvSpPr>
        <p:spPr>
          <a:xfrm>
            <a:off x="3151251" y="136526"/>
            <a:ext cx="8401050" cy="1106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t>How do I report ACO Quality Measures?</a:t>
            </a:r>
            <a:endParaRPr lang="en-US" sz="3100" dirty="0"/>
          </a:p>
        </p:txBody>
      </p:sp>
      <p:pic>
        <p:nvPicPr>
          <p:cNvPr id="8" name="Picture 7">
            <a:extLst>
              <a:ext uri="{FF2B5EF4-FFF2-40B4-BE49-F238E27FC236}">
                <a16:creationId xmlns:a16="http://schemas.microsoft.com/office/drawing/2014/main" id="{575BE925-A082-65E5-1D40-C32BBA70F605}"/>
              </a:ext>
            </a:extLst>
          </p:cNvPr>
          <p:cNvPicPr>
            <a:picLocks noChangeAspect="1"/>
          </p:cNvPicPr>
          <p:nvPr/>
        </p:nvPicPr>
        <p:blipFill>
          <a:blip r:embed="rId4"/>
          <a:stretch>
            <a:fillRect/>
          </a:stretch>
        </p:blipFill>
        <p:spPr>
          <a:xfrm>
            <a:off x="2998323" y="1722474"/>
            <a:ext cx="7209145" cy="3254022"/>
          </a:xfrm>
          <a:prstGeom prst="rect">
            <a:avLst/>
          </a:prstGeom>
        </p:spPr>
      </p:pic>
    </p:spTree>
    <p:extLst>
      <p:ext uri="{BB962C8B-B14F-4D97-AF65-F5344CB8AC3E}">
        <p14:creationId xmlns:p14="http://schemas.microsoft.com/office/powerpoint/2010/main" val="363257002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D42193-28E1-9A31-E0B8-1736229AF28E}"/>
              </a:ext>
            </a:extLst>
          </p:cNvPr>
          <p:cNvSpPr>
            <a:spLocks noGrp="1"/>
          </p:cNvSpPr>
          <p:nvPr>
            <p:ph idx="1"/>
          </p:nvPr>
        </p:nvSpPr>
        <p:spPr>
          <a:xfrm>
            <a:off x="997663" y="1426683"/>
            <a:ext cx="5466800" cy="4820602"/>
          </a:xfrm>
        </p:spPr>
        <p:txBody>
          <a:bodyPr vert="horz" lIns="91440" tIns="45720" rIns="91440" bIns="45720" rtlCol="0" anchor="t">
            <a:normAutofit/>
          </a:bodyPr>
          <a:lstStyle/>
          <a:p>
            <a:pPr>
              <a:spcAft>
                <a:spcPts val="1200"/>
              </a:spcAft>
            </a:pPr>
            <a:r>
              <a:rPr lang="en-US" dirty="0">
                <a:latin typeface="Poppins"/>
                <a:cs typeface="Poppins"/>
              </a:rPr>
              <a:t>Submit your questions or chat via Q&amp;A box</a:t>
            </a:r>
          </a:p>
          <a:p>
            <a:pPr>
              <a:spcAft>
                <a:spcPts val="1200"/>
              </a:spcAft>
            </a:pPr>
            <a:r>
              <a:rPr lang="en-US" dirty="0">
                <a:latin typeface="Poppins"/>
                <a:cs typeface="Poppins"/>
              </a:rPr>
              <a:t>Slides will be available after today’s webinar </a:t>
            </a:r>
          </a:p>
          <a:p>
            <a:pPr>
              <a:spcAft>
                <a:spcPts val="1200"/>
              </a:spcAft>
            </a:pPr>
            <a:r>
              <a:rPr lang="en-US" dirty="0">
                <a:latin typeface="Poppins"/>
                <a:cs typeface="Poppins"/>
              </a:rPr>
              <a:t>Our Newsletter "VBC News"</a:t>
            </a:r>
          </a:p>
          <a:p>
            <a:pPr marL="0" indent="0">
              <a:spcAft>
                <a:spcPts val="1200"/>
              </a:spcAft>
              <a:buNone/>
            </a:pPr>
            <a:endParaRPr lang="en-US" dirty="0">
              <a:highlight>
                <a:srgbClr val="FFFF00"/>
              </a:highlight>
              <a:latin typeface="Poppins"/>
              <a:cs typeface="Poppins"/>
            </a:endParaRPr>
          </a:p>
        </p:txBody>
      </p:sp>
      <p:sp>
        <p:nvSpPr>
          <p:cNvPr id="3" name="Slide Number Placeholder 2">
            <a:extLst>
              <a:ext uri="{FF2B5EF4-FFF2-40B4-BE49-F238E27FC236}">
                <a16:creationId xmlns:a16="http://schemas.microsoft.com/office/drawing/2014/main" id="{7360C460-AC77-317B-20BB-B83137C4A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BC3C4-56AD-BD48-9E51-8E040C5F6F46}" type="slidenum">
              <a:rPr kumimoji="0" lang="en-US" sz="1200" b="1" i="0" u="none" strike="noStrike" kern="1200" cap="none" spc="0" normalizeH="0" baseline="0" noProof="0" smtClean="0">
                <a:ln>
                  <a:noFill/>
                </a:ln>
                <a:solidFill>
                  <a:prstClr val="black">
                    <a:tint val="82000"/>
                  </a:prst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black">
                  <a:tint val="82000"/>
                </a:prst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3231E6B8-92F5-E1C8-D2E7-B3AB4A936A00}"/>
              </a:ext>
            </a:extLst>
          </p:cNvPr>
          <p:cNvSpPr>
            <a:spLocks noGrp="1"/>
          </p:cNvSpPr>
          <p:nvPr>
            <p:ph type="title"/>
          </p:nvPr>
        </p:nvSpPr>
        <p:spPr>
          <a:xfrm>
            <a:off x="1127244" y="146601"/>
            <a:ext cx="5336458" cy="1013481"/>
          </a:xfrm>
        </p:spPr>
        <p:txBody>
          <a:bodyPr>
            <a:normAutofit/>
          </a:bodyPr>
          <a:lstStyle/>
          <a:p>
            <a:r>
              <a:rPr lang="en-US" sz="3800"/>
              <a:t>Housekeeping </a:t>
            </a:r>
          </a:p>
        </p:txBody>
      </p:sp>
      <p:cxnSp>
        <p:nvCxnSpPr>
          <p:cNvPr id="9" name="Straight Connector 8">
            <a:extLst>
              <a:ext uri="{FF2B5EF4-FFF2-40B4-BE49-F238E27FC236}">
                <a16:creationId xmlns:a16="http://schemas.microsoft.com/office/drawing/2014/main" id="{5A333FFA-E69D-6361-6338-24137D19802B}"/>
              </a:ext>
            </a:extLst>
          </p:cNvPr>
          <p:cNvCxnSpPr>
            <a:cxnSpLocks/>
          </p:cNvCxnSpPr>
          <p:nvPr/>
        </p:nvCxnSpPr>
        <p:spPr>
          <a:xfrm>
            <a:off x="6427700" y="0"/>
            <a:ext cx="0" cy="6858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3" name="Table 12">
            <a:extLst>
              <a:ext uri="{FF2B5EF4-FFF2-40B4-BE49-F238E27FC236}">
                <a16:creationId xmlns:a16="http://schemas.microsoft.com/office/drawing/2014/main" id="{3384DFCB-C7E1-3811-DFF5-3907C7B28B7D}"/>
              </a:ext>
            </a:extLst>
          </p:cNvPr>
          <p:cNvGraphicFramePr>
            <a:graphicFrameLocks noGrp="1"/>
          </p:cNvGraphicFramePr>
          <p:nvPr/>
        </p:nvGraphicFramePr>
        <p:xfrm>
          <a:off x="7204185" y="1583509"/>
          <a:ext cx="4459014" cy="3447508"/>
        </p:xfrm>
        <a:graphic>
          <a:graphicData uri="http://schemas.openxmlformats.org/drawingml/2006/table">
            <a:tbl>
              <a:tblPr firstRow="1" bandRow="1">
                <a:tableStyleId>{5C22544A-7EE6-4342-B048-85BDC9FD1C3A}</a:tableStyleId>
              </a:tblPr>
              <a:tblGrid>
                <a:gridCol w="4459014">
                  <a:extLst>
                    <a:ext uri="{9D8B030D-6E8A-4147-A177-3AD203B41FA5}">
                      <a16:colId xmlns:a16="http://schemas.microsoft.com/office/drawing/2014/main" val="3379342048"/>
                    </a:ext>
                  </a:extLst>
                </a:gridCol>
              </a:tblGrid>
              <a:tr h="994178">
                <a:tc>
                  <a:txBody>
                    <a:bodyPr/>
                    <a:lstStyle/>
                    <a:p>
                      <a:pPr algn="ctr"/>
                      <a:r>
                        <a:rPr lang="en-US" sz="1600" b="1" dirty="0">
                          <a:solidFill>
                            <a:schemeClr val="accent1"/>
                          </a:solidFill>
                          <a:latin typeface="+mn-lt"/>
                          <a:cs typeface="Arial" panose="020B0604020202020204" pitchFamily="34" charset="0"/>
                        </a:rPr>
                        <a:t>Gretchen Arciniega</a:t>
                      </a:r>
                    </a:p>
                    <a:p>
                      <a:pPr algn="ctr"/>
                      <a:r>
                        <a:rPr lang="en-US" sz="1400" b="0" i="1" dirty="0">
                          <a:solidFill>
                            <a:srgbClr val="666666"/>
                          </a:solidFill>
                          <a:latin typeface="+mn-lt"/>
                          <a:cs typeface="Arial" panose="020B0604020202020204" pitchFamily="34" charset="0"/>
                        </a:rPr>
                        <a:t>Program Director of Quality  </a:t>
                      </a:r>
                    </a:p>
                    <a:p>
                      <a:pPr algn="ctr"/>
                      <a:r>
                        <a:rPr lang="en-US" sz="1400" i="1" dirty="0">
                          <a:solidFill>
                            <a:srgbClr val="666666"/>
                          </a:solidFill>
                          <a:latin typeface="+mn-lt"/>
                          <a:cs typeface="Arial" panose="020B0604020202020204" pitchFamily="34" charset="0"/>
                        </a:rPr>
                        <a:t>Health Endeavors</a:t>
                      </a:r>
                    </a:p>
                  </a:txBody>
                  <a:tcPr anchor="ctr">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5843199"/>
                  </a:ext>
                </a:extLst>
              </a:tr>
              <a:tr h="2453330">
                <a:tc>
                  <a:txBody>
                    <a:bodyPr/>
                    <a:lstStyle/>
                    <a:p>
                      <a:pPr marL="0" indent="0" algn="l" defTabSz="914377" rtl="0" eaLnBrk="1" latinLnBrk="0" hangingPunct="1">
                        <a:buClr>
                          <a:srgbClr val="1C8182"/>
                        </a:buClr>
                        <a:buFont typeface="Wingdings" panose="05000000000000000000" pitchFamily="2" charset="2"/>
                        <a:buNone/>
                      </a:pPr>
                      <a:endParaRPr lang="en-US" sz="1100" i="0" kern="1200" dirty="0">
                        <a:solidFill>
                          <a:srgbClr val="666666"/>
                        </a:solidFill>
                        <a:latin typeface="+mn-lt"/>
                        <a:ea typeface="+mn-ea"/>
                        <a:cs typeface="Arial" panose="020B0604020202020204" pitchFamily="34" charset="0"/>
                      </a:endParaRPr>
                    </a:p>
                    <a:p>
                      <a:pPr marL="0" indent="0" algn="l" defTabSz="914377" rtl="0" eaLnBrk="1" latinLnBrk="0" hangingPunct="1">
                        <a:buClr>
                          <a:srgbClr val="1C8182"/>
                        </a:buClr>
                        <a:buFont typeface="Wingdings" panose="05000000000000000000" pitchFamily="2" charset="2"/>
                        <a:buNone/>
                      </a:pPr>
                      <a:endParaRPr lang="en-US" sz="1100" i="0" kern="1200" dirty="0">
                        <a:solidFill>
                          <a:srgbClr val="666666"/>
                        </a:solidFill>
                        <a:latin typeface="+mn-lt"/>
                        <a:ea typeface="+mn-ea"/>
                        <a:cs typeface="Arial" panose="020B0604020202020204" pitchFamily="34" charset="0"/>
                      </a:endParaRPr>
                    </a:p>
                    <a:p>
                      <a:pPr marL="0" indent="0" algn="l" defTabSz="914377" rtl="0" eaLnBrk="1" latinLnBrk="0" hangingPunct="1">
                        <a:buClr>
                          <a:srgbClr val="1C8182"/>
                        </a:buClr>
                        <a:buFont typeface="Wingdings" panose="05000000000000000000" pitchFamily="2" charset="2"/>
                        <a:buNone/>
                      </a:pPr>
                      <a:endParaRPr lang="en-US" sz="1100" i="0" kern="1200" dirty="0">
                        <a:solidFill>
                          <a:srgbClr val="666666"/>
                        </a:solidFill>
                        <a:latin typeface="+mn-lt"/>
                        <a:ea typeface="+mn-ea"/>
                        <a:cs typeface="Arial" panose="020B0604020202020204" pitchFamily="34" charset="0"/>
                      </a:endParaRPr>
                    </a:p>
                  </a:txBody>
                  <a:tcPr>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60975"/>
                  </a:ext>
                </a:extLst>
              </a:tr>
            </a:tbl>
          </a:graphicData>
        </a:graphic>
      </p:graphicFrame>
      <p:sp>
        <p:nvSpPr>
          <p:cNvPr id="14" name="Title 3">
            <a:extLst>
              <a:ext uri="{FF2B5EF4-FFF2-40B4-BE49-F238E27FC236}">
                <a16:creationId xmlns:a16="http://schemas.microsoft.com/office/drawing/2014/main" id="{AFE73672-B8E8-6E44-6652-08752F4D06B4}"/>
              </a:ext>
            </a:extLst>
          </p:cNvPr>
          <p:cNvSpPr txBox="1">
            <a:spLocks/>
          </p:cNvSpPr>
          <p:nvPr/>
        </p:nvSpPr>
        <p:spPr>
          <a:xfrm>
            <a:off x="6463702" y="146601"/>
            <a:ext cx="5857879" cy="10134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2"/>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03305F"/>
                </a:solidFill>
                <a:effectLst/>
                <a:uLnTx/>
                <a:uFillTx/>
                <a:latin typeface="Poppins" panose="00000500000000000000" pitchFamily="2" charset="0"/>
                <a:ea typeface="+mj-ea"/>
                <a:cs typeface="Poppins" panose="00000500000000000000" pitchFamily="2" charset="0"/>
              </a:rPr>
              <a:t>Today’s Speaker</a:t>
            </a:r>
          </a:p>
        </p:txBody>
      </p:sp>
      <p:pic>
        <p:nvPicPr>
          <p:cNvPr id="5" name="Picture 4" descr="A qr code with black dots&#10;&#10;Description automatically generated">
            <a:extLst>
              <a:ext uri="{FF2B5EF4-FFF2-40B4-BE49-F238E27FC236}">
                <a16:creationId xmlns:a16="http://schemas.microsoft.com/office/drawing/2014/main" id="{963E42D7-7E62-D39F-644D-2E0E68FB7BFD}"/>
              </a:ext>
            </a:extLst>
          </p:cNvPr>
          <p:cNvPicPr>
            <a:picLocks noChangeAspect="1"/>
          </p:cNvPicPr>
          <p:nvPr/>
        </p:nvPicPr>
        <p:blipFill>
          <a:blip r:embed="rId3"/>
          <a:stretch>
            <a:fillRect/>
          </a:stretch>
        </p:blipFill>
        <p:spPr>
          <a:xfrm>
            <a:off x="2349261" y="4067354"/>
            <a:ext cx="1951008" cy="1886310"/>
          </a:xfrm>
          <a:prstGeom prst="rect">
            <a:avLst/>
          </a:prstGeom>
        </p:spPr>
      </p:pic>
      <p:pic>
        <p:nvPicPr>
          <p:cNvPr id="15" name="Picture 14">
            <a:extLst>
              <a:ext uri="{FF2B5EF4-FFF2-40B4-BE49-F238E27FC236}">
                <a16:creationId xmlns:a16="http://schemas.microsoft.com/office/drawing/2014/main" id="{42CA3183-95EC-E9BD-5E86-E4169F1BDE40}"/>
              </a:ext>
            </a:extLst>
          </p:cNvPr>
          <p:cNvPicPr>
            <a:picLocks noChangeAspect="1"/>
          </p:cNvPicPr>
          <p:nvPr/>
        </p:nvPicPr>
        <p:blipFill>
          <a:blip r:embed="rId4"/>
          <a:stretch>
            <a:fillRect/>
          </a:stretch>
        </p:blipFill>
        <p:spPr>
          <a:xfrm>
            <a:off x="8828102" y="2813749"/>
            <a:ext cx="1391097" cy="1849691"/>
          </a:xfrm>
          <a:prstGeom prst="rect">
            <a:avLst/>
          </a:prstGeom>
        </p:spPr>
      </p:pic>
    </p:spTree>
    <p:extLst>
      <p:ext uri="{BB962C8B-B14F-4D97-AF65-F5344CB8AC3E}">
        <p14:creationId xmlns:p14="http://schemas.microsoft.com/office/powerpoint/2010/main" val="260987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E6E69-1CE4-BD74-203D-61CCED41406F}"/>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F5DBFC9B-7F7C-556C-BB27-DE867C75038D}"/>
              </a:ext>
            </a:extLst>
          </p:cNvPr>
          <p:cNvPicPr>
            <a:picLocks noChangeAspect="1"/>
          </p:cNvPicPr>
          <p:nvPr/>
        </p:nvPicPr>
        <p:blipFill>
          <a:blip r:embed="rId2" cstate="screen">
            <a:extLst>
              <a:ext uri="{28A0092B-C50C-407E-A947-70E740481C1C}">
                <a14:useLocalDpi xmlns:a14="http://schemas.microsoft.com/office/drawing/2010/main"/>
              </a:ext>
            </a:extLst>
          </a:blip>
          <a:srcRect r="11765"/>
          <a:stretch/>
        </p:blipFill>
        <p:spPr>
          <a:xfrm rot="5400000" flipH="1">
            <a:off x="-2794001" y="2770963"/>
            <a:ext cx="6858001" cy="1316071"/>
          </a:xfrm>
          <a:prstGeom prst="rect">
            <a:avLst/>
          </a:prstGeom>
        </p:spPr>
      </p:pic>
      <p:sp>
        <p:nvSpPr>
          <p:cNvPr id="3" name="Slide Number Placeholder 2">
            <a:extLst>
              <a:ext uri="{FF2B5EF4-FFF2-40B4-BE49-F238E27FC236}">
                <a16:creationId xmlns:a16="http://schemas.microsoft.com/office/drawing/2014/main" id="{BCBAB011-9643-F779-EB42-3252C7C74D2C}"/>
              </a:ext>
            </a:extLst>
          </p:cNvPr>
          <p:cNvSpPr>
            <a:spLocks noGrp="1"/>
          </p:cNvSpPr>
          <p:nvPr>
            <p:ph type="sldNum" sz="quarter" idx="4"/>
          </p:nvPr>
        </p:nvSpPr>
        <p:spPr/>
        <p:txBody>
          <a:bodyPr/>
          <a:lstStyle/>
          <a:p>
            <a:fld id="{771BC3C4-56AD-BD48-9E51-8E040C5F6F46}" type="slidenum">
              <a:rPr lang="en-US" smtClean="0"/>
              <a:pPr/>
              <a:t>20</a:t>
            </a:fld>
            <a:endParaRPr lang="en-US"/>
          </a:p>
        </p:txBody>
      </p:sp>
      <p:pic>
        <p:nvPicPr>
          <p:cNvPr id="5" name="Picture 4">
            <a:extLst>
              <a:ext uri="{FF2B5EF4-FFF2-40B4-BE49-F238E27FC236}">
                <a16:creationId xmlns:a16="http://schemas.microsoft.com/office/drawing/2014/main" id="{11D584BC-4169-DA59-ECA0-EC19BEA9ADD3}"/>
              </a:ext>
            </a:extLst>
          </p:cNvPr>
          <p:cNvPicPr>
            <a:picLocks noChangeAspect="1"/>
          </p:cNvPicPr>
          <p:nvPr/>
        </p:nvPicPr>
        <p:blipFill>
          <a:blip r:embed="rId3"/>
          <a:stretch>
            <a:fillRect/>
          </a:stretch>
        </p:blipFill>
        <p:spPr>
          <a:xfrm>
            <a:off x="1525496" y="2030602"/>
            <a:ext cx="9426757" cy="2949196"/>
          </a:xfrm>
          <a:prstGeom prst="rect">
            <a:avLst/>
          </a:prstGeom>
        </p:spPr>
      </p:pic>
      <p:sp>
        <p:nvSpPr>
          <p:cNvPr id="6" name="Title 1">
            <a:extLst>
              <a:ext uri="{FF2B5EF4-FFF2-40B4-BE49-F238E27FC236}">
                <a16:creationId xmlns:a16="http://schemas.microsoft.com/office/drawing/2014/main" id="{8FC5A6C4-8729-1B53-FE53-8FE85F93F7EE}"/>
              </a:ext>
            </a:extLst>
          </p:cNvPr>
          <p:cNvSpPr txBox="1">
            <a:spLocks/>
          </p:cNvSpPr>
          <p:nvPr/>
        </p:nvSpPr>
        <p:spPr>
          <a:xfrm>
            <a:off x="2723719" y="408091"/>
            <a:ext cx="7980565"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solidFill>
                  <a:schemeClr val="tx2"/>
                </a:solidFill>
              </a:rPr>
              <a:t>Access CMS WI Random Sample 2024 – Health Endeavors</a:t>
            </a:r>
          </a:p>
        </p:txBody>
      </p:sp>
    </p:spTree>
    <p:extLst>
      <p:ext uri="{BB962C8B-B14F-4D97-AF65-F5344CB8AC3E}">
        <p14:creationId xmlns:p14="http://schemas.microsoft.com/office/powerpoint/2010/main" val="2592633801"/>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24A5-8C9E-1370-23EE-9E1B600942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DE2CDE-3F8C-2D9D-884F-42B2860C6D70}"/>
              </a:ext>
            </a:extLst>
          </p:cNvPr>
          <p:cNvSpPr>
            <a:spLocks noGrp="1"/>
          </p:cNvSpPr>
          <p:nvPr>
            <p:ph type="sldNum" sz="quarter" idx="4"/>
          </p:nvPr>
        </p:nvSpPr>
        <p:spPr/>
        <p:txBody>
          <a:bodyPr/>
          <a:lstStyle/>
          <a:p>
            <a:fld id="{771BC3C4-56AD-BD48-9E51-8E040C5F6F46}" type="slidenum">
              <a:rPr lang="en-US" smtClean="0"/>
              <a:pPr/>
              <a:t>21</a:t>
            </a:fld>
            <a:endParaRPr lang="en-US"/>
          </a:p>
        </p:txBody>
      </p:sp>
      <p:sp>
        <p:nvSpPr>
          <p:cNvPr id="3" name="Title 1">
            <a:extLst>
              <a:ext uri="{FF2B5EF4-FFF2-40B4-BE49-F238E27FC236}">
                <a16:creationId xmlns:a16="http://schemas.microsoft.com/office/drawing/2014/main" id="{0B342151-E479-9188-F74E-F5882D8CDF6D}"/>
              </a:ext>
            </a:extLst>
          </p:cNvPr>
          <p:cNvSpPr txBox="1">
            <a:spLocks/>
          </p:cNvSpPr>
          <p:nvPr/>
        </p:nvSpPr>
        <p:spPr>
          <a:xfrm>
            <a:off x="2286000" y="321918"/>
            <a:ext cx="822960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t>Difference between CMS WI Random Sample 2024 and CMS Web Interface 2024</a:t>
            </a:r>
            <a:br>
              <a:rPr lang="en-US" sz="2300" b="1" dirty="0"/>
            </a:br>
            <a:br>
              <a:rPr lang="en-US" sz="2300" b="1" dirty="0"/>
            </a:br>
            <a:endParaRPr lang="en-US" sz="2300" dirty="0"/>
          </a:p>
        </p:txBody>
      </p:sp>
      <p:pic>
        <p:nvPicPr>
          <p:cNvPr id="6" name="Picture 5">
            <a:extLst>
              <a:ext uri="{FF2B5EF4-FFF2-40B4-BE49-F238E27FC236}">
                <a16:creationId xmlns:a16="http://schemas.microsoft.com/office/drawing/2014/main" id="{59DA8329-EB52-FAC8-EB50-21E067A6F6AD}"/>
              </a:ext>
            </a:extLst>
          </p:cNvPr>
          <p:cNvPicPr>
            <a:picLocks noChangeAspect="1"/>
          </p:cNvPicPr>
          <p:nvPr/>
        </p:nvPicPr>
        <p:blipFill>
          <a:blip r:embed="rId3"/>
          <a:stretch>
            <a:fillRect/>
          </a:stretch>
        </p:blipFill>
        <p:spPr>
          <a:xfrm>
            <a:off x="1889517" y="1606532"/>
            <a:ext cx="9426757" cy="2949196"/>
          </a:xfrm>
          <a:prstGeom prst="rect">
            <a:avLst/>
          </a:prstGeom>
        </p:spPr>
      </p:pic>
    </p:spTree>
    <p:extLst>
      <p:ext uri="{BB962C8B-B14F-4D97-AF65-F5344CB8AC3E}">
        <p14:creationId xmlns:p14="http://schemas.microsoft.com/office/powerpoint/2010/main" val="1646029549"/>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F5FF16-9602-FC24-C810-8F81AF90ADE6}"/>
              </a:ext>
            </a:extLst>
          </p:cNvPr>
          <p:cNvSpPr>
            <a:spLocks noGrp="1"/>
          </p:cNvSpPr>
          <p:nvPr>
            <p:ph type="sldNum" sz="quarter" idx="4"/>
          </p:nvPr>
        </p:nvSpPr>
        <p:spPr/>
        <p:txBody>
          <a:bodyPr/>
          <a:lstStyle/>
          <a:p>
            <a:fld id="{771BC3C4-56AD-BD48-9E51-8E040C5F6F46}" type="slidenum">
              <a:rPr lang="en-US" smtClean="0"/>
              <a:pPr/>
              <a:t>22</a:t>
            </a:fld>
            <a:endParaRPr lang="en-US"/>
          </a:p>
        </p:txBody>
      </p:sp>
      <p:sp>
        <p:nvSpPr>
          <p:cNvPr id="3" name="Title 1">
            <a:extLst>
              <a:ext uri="{FF2B5EF4-FFF2-40B4-BE49-F238E27FC236}">
                <a16:creationId xmlns:a16="http://schemas.microsoft.com/office/drawing/2014/main" id="{A314A916-17BA-D902-C15C-C937995A9FAC}"/>
              </a:ext>
            </a:extLst>
          </p:cNvPr>
          <p:cNvSpPr txBox="1">
            <a:spLocks/>
          </p:cNvSpPr>
          <p:nvPr/>
        </p:nvSpPr>
        <p:spPr>
          <a:xfrm>
            <a:off x="1478526" y="82552"/>
            <a:ext cx="7894074"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CMS WI Random Sample 2024 Filters</a:t>
            </a:r>
          </a:p>
        </p:txBody>
      </p:sp>
      <p:pic>
        <p:nvPicPr>
          <p:cNvPr id="4" name="Content Placeholder 8">
            <a:extLst>
              <a:ext uri="{FF2B5EF4-FFF2-40B4-BE49-F238E27FC236}">
                <a16:creationId xmlns:a16="http://schemas.microsoft.com/office/drawing/2014/main" id="{A85333CE-0B60-7E9F-659B-431E19F56BF7}"/>
              </a:ext>
            </a:extLst>
          </p:cNvPr>
          <p:cNvPicPr>
            <a:picLocks noChangeAspect="1"/>
          </p:cNvPicPr>
          <p:nvPr/>
        </p:nvPicPr>
        <p:blipFill>
          <a:blip r:embed="rId2"/>
          <a:stretch>
            <a:fillRect/>
          </a:stretch>
        </p:blipFill>
        <p:spPr>
          <a:xfrm>
            <a:off x="1973629" y="1241752"/>
            <a:ext cx="8244741" cy="4452160"/>
          </a:xfrm>
          <a:prstGeom prst="rect">
            <a:avLst/>
          </a:prstGeom>
        </p:spPr>
      </p:pic>
    </p:spTree>
    <p:extLst>
      <p:ext uri="{BB962C8B-B14F-4D97-AF65-F5344CB8AC3E}">
        <p14:creationId xmlns:p14="http://schemas.microsoft.com/office/powerpoint/2010/main" val="36713842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604943-1898-DEBB-73DC-FE7D740465D3}"/>
              </a:ext>
            </a:extLst>
          </p:cNvPr>
          <p:cNvSpPr>
            <a:spLocks noGrp="1"/>
          </p:cNvSpPr>
          <p:nvPr>
            <p:ph type="sldNum" sz="quarter" idx="4"/>
          </p:nvPr>
        </p:nvSpPr>
        <p:spPr/>
        <p:txBody>
          <a:bodyPr/>
          <a:lstStyle/>
          <a:p>
            <a:fld id="{771BC3C4-56AD-BD48-9E51-8E040C5F6F46}" type="slidenum">
              <a:rPr lang="en-US" smtClean="0"/>
              <a:pPr/>
              <a:t>23</a:t>
            </a:fld>
            <a:endParaRPr lang="en-US"/>
          </a:p>
        </p:txBody>
      </p:sp>
      <p:sp>
        <p:nvSpPr>
          <p:cNvPr id="3" name="Title 1">
            <a:extLst>
              <a:ext uri="{FF2B5EF4-FFF2-40B4-BE49-F238E27FC236}">
                <a16:creationId xmlns:a16="http://schemas.microsoft.com/office/drawing/2014/main" id="{5DBCA50C-0484-1C2C-7EB7-8915AFB49B17}"/>
              </a:ext>
            </a:extLst>
          </p:cNvPr>
          <p:cNvSpPr txBox="1">
            <a:spLocks/>
          </p:cNvSpPr>
          <p:nvPr/>
        </p:nvSpPr>
        <p:spPr>
          <a:xfrm>
            <a:off x="1285605" y="229808"/>
            <a:ext cx="7510527" cy="7798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CMS WI Random Sample 2024 Filters</a:t>
            </a:r>
          </a:p>
        </p:txBody>
      </p:sp>
      <p:pic>
        <p:nvPicPr>
          <p:cNvPr id="4" name="Picture 3">
            <a:extLst>
              <a:ext uri="{FF2B5EF4-FFF2-40B4-BE49-F238E27FC236}">
                <a16:creationId xmlns:a16="http://schemas.microsoft.com/office/drawing/2014/main" id="{51736863-3014-B9C4-236E-EC6D3BE8552E}"/>
              </a:ext>
            </a:extLst>
          </p:cNvPr>
          <p:cNvPicPr>
            <a:picLocks noChangeAspect="1"/>
          </p:cNvPicPr>
          <p:nvPr/>
        </p:nvPicPr>
        <p:blipFill>
          <a:blip r:embed="rId2"/>
          <a:stretch>
            <a:fillRect/>
          </a:stretch>
        </p:blipFill>
        <p:spPr>
          <a:xfrm>
            <a:off x="2117727" y="985839"/>
            <a:ext cx="8493124" cy="4586285"/>
          </a:xfrm>
          <a:prstGeom prst="rect">
            <a:avLst/>
          </a:prstGeom>
        </p:spPr>
      </p:pic>
    </p:spTree>
    <p:extLst>
      <p:ext uri="{BB962C8B-B14F-4D97-AF65-F5344CB8AC3E}">
        <p14:creationId xmlns:p14="http://schemas.microsoft.com/office/powerpoint/2010/main" val="6499458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0FAA35-C4C9-80D2-61A9-C931BCB85B3C}"/>
              </a:ext>
            </a:extLst>
          </p:cNvPr>
          <p:cNvSpPr>
            <a:spLocks noGrp="1"/>
          </p:cNvSpPr>
          <p:nvPr>
            <p:ph type="sldNum" sz="quarter" idx="4"/>
          </p:nvPr>
        </p:nvSpPr>
        <p:spPr/>
        <p:txBody>
          <a:bodyPr/>
          <a:lstStyle/>
          <a:p>
            <a:fld id="{771BC3C4-56AD-BD48-9E51-8E040C5F6F46}" type="slidenum">
              <a:rPr lang="en-US" smtClean="0"/>
              <a:pPr/>
              <a:t>24</a:t>
            </a:fld>
            <a:endParaRPr lang="en-US"/>
          </a:p>
        </p:txBody>
      </p:sp>
      <p:sp>
        <p:nvSpPr>
          <p:cNvPr id="3" name="Title 1">
            <a:extLst>
              <a:ext uri="{FF2B5EF4-FFF2-40B4-BE49-F238E27FC236}">
                <a16:creationId xmlns:a16="http://schemas.microsoft.com/office/drawing/2014/main" id="{2A6E470C-6F91-D5DE-DE94-277800A7E230}"/>
              </a:ext>
            </a:extLst>
          </p:cNvPr>
          <p:cNvSpPr txBox="1">
            <a:spLocks/>
          </p:cNvSpPr>
          <p:nvPr/>
        </p:nvSpPr>
        <p:spPr>
          <a:xfrm>
            <a:off x="1380855" y="228840"/>
            <a:ext cx="7363095" cy="809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CMS WI Random Sample 2024 Filters</a:t>
            </a:r>
          </a:p>
        </p:txBody>
      </p:sp>
      <p:pic>
        <p:nvPicPr>
          <p:cNvPr id="4" name="Picture 3">
            <a:extLst>
              <a:ext uri="{FF2B5EF4-FFF2-40B4-BE49-F238E27FC236}">
                <a16:creationId xmlns:a16="http://schemas.microsoft.com/office/drawing/2014/main" id="{CBFD1677-7CEC-6042-8B21-825B84669966}"/>
              </a:ext>
            </a:extLst>
          </p:cNvPr>
          <p:cNvPicPr>
            <a:picLocks noChangeAspect="1"/>
          </p:cNvPicPr>
          <p:nvPr/>
        </p:nvPicPr>
        <p:blipFill>
          <a:blip r:embed="rId2"/>
          <a:stretch>
            <a:fillRect/>
          </a:stretch>
        </p:blipFill>
        <p:spPr>
          <a:xfrm>
            <a:off x="2205780" y="923925"/>
            <a:ext cx="8943666" cy="4762500"/>
          </a:xfrm>
          <a:prstGeom prst="rect">
            <a:avLst/>
          </a:prstGeom>
        </p:spPr>
      </p:pic>
    </p:spTree>
    <p:extLst>
      <p:ext uri="{BB962C8B-B14F-4D97-AF65-F5344CB8AC3E}">
        <p14:creationId xmlns:p14="http://schemas.microsoft.com/office/powerpoint/2010/main" val="37783700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472D-41B1-F61D-D7A4-E341FDD5AF45}"/>
              </a:ext>
            </a:extLst>
          </p:cNvPr>
          <p:cNvSpPr>
            <a:spLocks noGrp="1"/>
          </p:cNvSpPr>
          <p:nvPr>
            <p:ph type="sldNum" sz="quarter" idx="4"/>
          </p:nvPr>
        </p:nvSpPr>
        <p:spPr/>
        <p:txBody>
          <a:bodyPr/>
          <a:lstStyle/>
          <a:p>
            <a:fld id="{771BC3C4-56AD-BD48-9E51-8E040C5F6F46}" type="slidenum">
              <a:rPr lang="en-US" smtClean="0"/>
              <a:pPr/>
              <a:t>25</a:t>
            </a:fld>
            <a:endParaRPr lang="en-US"/>
          </a:p>
        </p:txBody>
      </p:sp>
      <p:sp>
        <p:nvSpPr>
          <p:cNvPr id="3" name="Title 1">
            <a:extLst>
              <a:ext uri="{FF2B5EF4-FFF2-40B4-BE49-F238E27FC236}">
                <a16:creationId xmlns:a16="http://schemas.microsoft.com/office/drawing/2014/main" id="{723BEB1B-9F96-065B-B50B-60676C8459F4}"/>
              </a:ext>
            </a:extLst>
          </p:cNvPr>
          <p:cNvSpPr txBox="1">
            <a:spLocks/>
          </p:cNvSpPr>
          <p:nvPr/>
        </p:nvSpPr>
        <p:spPr>
          <a:xfrm>
            <a:off x="1352398" y="307355"/>
            <a:ext cx="8849038" cy="542166"/>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t>CMS WI Random Sample 2024 Filters</a:t>
            </a:r>
          </a:p>
        </p:txBody>
      </p:sp>
      <p:pic>
        <p:nvPicPr>
          <p:cNvPr id="4" name="Picture 3">
            <a:extLst>
              <a:ext uri="{FF2B5EF4-FFF2-40B4-BE49-F238E27FC236}">
                <a16:creationId xmlns:a16="http://schemas.microsoft.com/office/drawing/2014/main" id="{CD4B7EE0-2675-6015-4739-25E8BF31A90B}"/>
              </a:ext>
            </a:extLst>
          </p:cNvPr>
          <p:cNvPicPr>
            <a:picLocks noChangeAspect="1"/>
          </p:cNvPicPr>
          <p:nvPr/>
        </p:nvPicPr>
        <p:blipFill>
          <a:blip r:embed="rId2"/>
          <a:stretch>
            <a:fillRect/>
          </a:stretch>
        </p:blipFill>
        <p:spPr>
          <a:xfrm>
            <a:off x="2251345" y="1202635"/>
            <a:ext cx="8849038" cy="4800600"/>
          </a:xfrm>
          <a:prstGeom prst="rect">
            <a:avLst/>
          </a:prstGeom>
        </p:spPr>
      </p:pic>
    </p:spTree>
    <p:extLst>
      <p:ext uri="{BB962C8B-B14F-4D97-AF65-F5344CB8AC3E}">
        <p14:creationId xmlns:p14="http://schemas.microsoft.com/office/powerpoint/2010/main" val="364304151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C3B9A-B031-FD16-15EB-5EAA931B61BD}"/>
              </a:ext>
            </a:extLst>
          </p:cNvPr>
          <p:cNvSpPr>
            <a:spLocks noGrp="1"/>
          </p:cNvSpPr>
          <p:nvPr>
            <p:ph type="sldNum" sz="quarter" idx="4"/>
          </p:nvPr>
        </p:nvSpPr>
        <p:spPr/>
        <p:txBody>
          <a:bodyPr/>
          <a:lstStyle/>
          <a:p>
            <a:fld id="{771BC3C4-56AD-BD48-9E51-8E040C5F6F46}" type="slidenum">
              <a:rPr lang="en-US" smtClean="0"/>
              <a:pPr/>
              <a:t>26</a:t>
            </a:fld>
            <a:endParaRPr lang="en-US"/>
          </a:p>
        </p:txBody>
      </p:sp>
      <p:sp>
        <p:nvSpPr>
          <p:cNvPr id="3" name="Title 1">
            <a:extLst>
              <a:ext uri="{FF2B5EF4-FFF2-40B4-BE49-F238E27FC236}">
                <a16:creationId xmlns:a16="http://schemas.microsoft.com/office/drawing/2014/main" id="{0B74F5CE-7FE1-328E-A0B1-34B4A5BB2724}"/>
              </a:ext>
            </a:extLst>
          </p:cNvPr>
          <p:cNvSpPr txBox="1">
            <a:spLocks/>
          </p:cNvSpPr>
          <p:nvPr/>
        </p:nvSpPr>
        <p:spPr>
          <a:xfrm>
            <a:off x="1531302" y="136526"/>
            <a:ext cx="8616550" cy="9965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t>CMS WI Random Sample 2024 Filters</a:t>
            </a:r>
          </a:p>
        </p:txBody>
      </p:sp>
      <p:pic>
        <p:nvPicPr>
          <p:cNvPr id="4" name="Picture 3">
            <a:extLst>
              <a:ext uri="{FF2B5EF4-FFF2-40B4-BE49-F238E27FC236}">
                <a16:creationId xmlns:a16="http://schemas.microsoft.com/office/drawing/2014/main" id="{D2A6A206-0900-20D1-FD98-8F725EB201A0}"/>
              </a:ext>
            </a:extLst>
          </p:cNvPr>
          <p:cNvPicPr>
            <a:picLocks noChangeAspect="1"/>
          </p:cNvPicPr>
          <p:nvPr/>
        </p:nvPicPr>
        <p:blipFill>
          <a:blip r:embed="rId2"/>
          <a:stretch>
            <a:fillRect/>
          </a:stretch>
        </p:blipFill>
        <p:spPr>
          <a:xfrm>
            <a:off x="3081130" y="1209190"/>
            <a:ext cx="6602464" cy="5017872"/>
          </a:xfrm>
          <a:prstGeom prst="rect">
            <a:avLst/>
          </a:prstGeom>
        </p:spPr>
      </p:pic>
    </p:spTree>
    <p:extLst>
      <p:ext uri="{BB962C8B-B14F-4D97-AF65-F5344CB8AC3E}">
        <p14:creationId xmlns:p14="http://schemas.microsoft.com/office/powerpoint/2010/main" val="202870125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E06EDD-5560-99D1-247D-8928FE8D5392}"/>
              </a:ext>
            </a:extLst>
          </p:cNvPr>
          <p:cNvSpPr>
            <a:spLocks noGrp="1"/>
          </p:cNvSpPr>
          <p:nvPr>
            <p:ph type="sldNum" sz="quarter" idx="4"/>
          </p:nvPr>
        </p:nvSpPr>
        <p:spPr/>
        <p:txBody>
          <a:bodyPr/>
          <a:lstStyle/>
          <a:p>
            <a:fld id="{771BC3C4-56AD-BD48-9E51-8E040C5F6F46}" type="slidenum">
              <a:rPr lang="en-US" smtClean="0"/>
              <a:pPr/>
              <a:t>27</a:t>
            </a:fld>
            <a:endParaRPr lang="en-US"/>
          </a:p>
        </p:txBody>
      </p:sp>
      <p:sp>
        <p:nvSpPr>
          <p:cNvPr id="3" name="Title 1">
            <a:extLst>
              <a:ext uri="{FF2B5EF4-FFF2-40B4-BE49-F238E27FC236}">
                <a16:creationId xmlns:a16="http://schemas.microsoft.com/office/drawing/2014/main" id="{EB4D63EC-D669-5051-CBB8-30C8C7187ED9}"/>
              </a:ext>
            </a:extLst>
          </p:cNvPr>
          <p:cNvSpPr txBox="1">
            <a:spLocks/>
          </p:cNvSpPr>
          <p:nvPr/>
        </p:nvSpPr>
        <p:spPr>
          <a:xfrm>
            <a:off x="2582846" y="216085"/>
            <a:ext cx="8408193" cy="7448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t>How do I use the Health Endeavors CMS WI Random Sample 2024 Tool?</a:t>
            </a:r>
            <a:br>
              <a:rPr lang="en-US" sz="2200" b="1" dirty="0"/>
            </a:br>
            <a:endParaRPr lang="en-US" sz="2200" dirty="0"/>
          </a:p>
        </p:txBody>
      </p:sp>
      <p:pic>
        <p:nvPicPr>
          <p:cNvPr id="7" name="Picture 6">
            <a:extLst>
              <a:ext uri="{FF2B5EF4-FFF2-40B4-BE49-F238E27FC236}">
                <a16:creationId xmlns:a16="http://schemas.microsoft.com/office/drawing/2014/main" id="{FC5827E5-66E8-9347-251E-A7DB2597417C}"/>
              </a:ext>
            </a:extLst>
          </p:cNvPr>
          <p:cNvPicPr>
            <a:picLocks noChangeAspect="1"/>
          </p:cNvPicPr>
          <p:nvPr/>
        </p:nvPicPr>
        <p:blipFill>
          <a:blip r:embed="rId2"/>
          <a:stretch>
            <a:fillRect/>
          </a:stretch>
        </p:blipFill>
        <p:spPr>
          <a:xfrm>
            <a:off x="2884482" y="640830"/>
            <a:ext cx="7804919" cy="5715519"/>
          </a:xfrm>
          <a:prstGeom prst="rect">
            <a:avLst/>
          </a:prstGeom>
        </p:spPr>
      </p:pic>
    </p:spTree>
    <p:extLst>
      <p:ext uri="{BB962C8B-B14F-4D97-AF65-F5344CB8AC3E}">
        <p14:creationId xmlns:p14="http://schemas.microsoft.com/office/powerpoint/2010/main" val="40169313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A456C-91EC-77D7-29B2-3FE84DA0AD68}"/>
              </a:ext>
            </a:extLst>
          </p:cNvPr>
          <p:cNvSpPr>
            <a:spLocks noGrp="1"/>
          </p:cNvSpPr>
          <p:nvPr>
            <p:ph type="sldNum" sz="quarter" idx="4"/>
          </p:nvPr>
        </p:nvSpPr>
        <p:spPr/>
        <p:txBody>
          <a:bodyPr/>
          <a:lstStyle/>
          <a:p>
            <a:fld id="{771BC3C4-56AD-BD48-9E51-8E040C5F6F46}" type="slidenum">
              <a:rPr lang="en-US" smtClean="0"/>
              <a:pPr/>
              <a:t>28</a:t>
            </a:fld>
            <a:endParaRPr lang="en-US"/>
          </a:p>
        </p:txBody>
      </p:sp>
      <p:sp>
        <p:nvSpPr>
          <p:cNvPr id="3" name="TextBox 2">
            <a:extLst>
              <a:ext uri="{FF2B5EF4-FFF2-40B4-BE49-F238E27FC236}">
                <a16:creationId xmlns:a16="http://schemas.microsoft.com/office/drawing/2014/main" id="{CE8DE4B3-8C5D-7977-201E-EE2772298D30}"/>
              </a:ext>
            </a:extLst>
          </p:cNvPr>
          <p:cNvSpPr txBox="1"/>
          <p:nvPr/>
        </p:nvSpPr>
        <p:spPr>
          <a:xfrm>
            <a:off x="1483416" y="335307"/>
            <a:ext cx="78867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b="1" kern="1200" dirty="0">
                <a:solidFill>
                  <a:schemeClr val="tx1"/>
                </a:solidFill>
                <a:latin typeface="+mj-lt"/>
                <a:ea typeface="+mj-ea"/>
                <a:cs typeface="+mj-cs"/>
              </a:rPr>
              <a:t>Sort Ranks for a Measure Lowest to Highest</a:t>
            </a:r>
          </a:p>
          <a:p>
            <a:pPr defTabSz="914400">
              <a:lnSpc>
                <a:spcPct val="90000"/>
              </a:lnSpc>
              <a:spcBef>
                <a:spcPct val="0"/>
              </a:spcBef>
              <a:spcAft>
                <a:spcPts val="600"/>
              </a:spcAft>
            </a:pPr>
            <a:r>
              <a:rPr lang="en-US" sz="3100" kern="1200" dirty="0">
                <a:solidFill>
                  <a:schemeClr val="tx1"/>
                </a:solidFill>
                <a:latin typeface="+mj-lt"/>
                <a:ea typeface="+mj-ea"/>
                <a:cs typeface="+mj-cs"/>
              </a:rPr>
              <a:t>Example: Hypertension </a:t>
            </a:r>
          </a:p>
        </p:txBody>
      </p:sp>
      <p:pic>
        <p:nvPicPr>
          <p:cNvPr id="6" name="Picture 5">
            <a:extLst>
              <a:ext uri="{FF2B5EF4-FFF2-40B4-BE49-F238E27FC236}">
                <a16:creationId xmlns:a16="http://schemas.microsoft.com/office/drawing/2014/main" id="{1D904D5F-72E7-1615-A7D1-215229C196B2}"/>
              </a:ext>
            </a:extLst>
          </p:cNvPr>
          <p:cNvPicPr>
            <a:picLocks noChangeAspect="1"/>
          </p:cNvPicPr>
          <p:nvPr/>
        </p:nvPicPr>
        <p:blipFill>
          <a:blip r:embed="rId2"/>
          <a:stretch>
            <a:fillRect/>
          </a:stretch>
        </p:blipFill>
        <p:spPr>
          <a:xfrm>
            <a:off x="2330810" y="2002735"/>
            <a:ext cx="8890174" cy="2852530"/>
          </a:xfrm>
          <a:prstGeom prst="rect">
            <a:avLst/>
          </a:prstGeom>
        </p:spPr>
      </p:pic>
    </p:spTree>
    <p:extLst>
      <p:ext uri="{BB962C8B-B14F-4D97-AF65-F5344CB8AC3E}">
        <p14:creationId xmlns:p14="http://schemas.microsoft.com/office/powerpoint/2010/main" val="30039990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C002D-0637-23A6-8EAC-8D34550AAF3F}"/>
              </a:ext>
            </a:extLst>
          </p:cNvPr>
          <p:cNvSpPr>
            <a:spLocks noGrp="1"/>
          </p:cNvSpPr>
          <p:nvPr>
            <p:ph type="sldNum" sz="quarter" idx="4"/>
          </p:nvPr>
        </p:nvSpPr>
        <p:spPr/>
        <p:txBody>
          <a:bodyPr/>
          <a:lstStyle/>
          <a:p>
            <a:fld id="{771BC3C4-56AD-BD48-9E51-8E040C5F6F46}" type="slidenum">
              <a:rPr lang="en-US" smtClean="0"/>
              <a:pPr/>
              <a:t>29</a:t>
            </a:fld>
            <a:endParaRPr lang="en-US"/>
          </a:p>
        </p:txBody>
      </p:sp>
      <p:pic>
        <p:nvPicPr>
          <p:cNvPr id="3" name="Picture 2" descr="C:\Users\jovanam\AppData\Local\Temp\SNAGHTML8748d81e.PNG">
            <a:extLst>
              <a:ext uri="{FF2B5EF4-FFF2-40B4-BE49-F238E27FC236}">
                <a16:creationId xmlns:a16="http://schemas.microsoft.com/office/drawing/2014/main" id="{93CE9CE4-57D0-34EF-AA26-E0F845EF3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821" y="333535"/>
            <a:ext cx="76771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36E5002-1214-7A8C-5C26-C02316F33242}"/>
              </a:ext>
            </a:extLst>
          </p:cNvPr>
          <p:cNvPicPr>
            <a:picLocks noChangeAspect="1"/>
          </p:cNvPicPr>
          <p:nvPr/>
        </p:nvPicPr>
        <p:blipFill>
          <a:blip r:embed="rId3"/>
          <a:stretch>
            <a:fillRect/>
          </a:stretch>
        </p:blipFill>
        <p:spPr>
          <a:xfrm>
            <a:off x="3459251" y="2270548"/>
            <a:ext cx="6589210" cy="3637396"/>
          </a:xfrm>
          <a:prstGeom prst="rect">
            <a:avLst/>
          </a:prstGeom>
        </p:spPr>
      </p:pic>
    </p:spTree>
    <p:extLst>
      <p:ext uri="{BB962C8B-B14F-4D97-AF65-F5344CB8AC3E}">
        <p14:creationId xmlns:p14="http://schemas.microsoft.com/office/powerpoint/2010/main" val="28150463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0C2B-05D0-4A41-7B1B-9BD7329E85C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5C42B3-3C88-0610-06EC-25959BA60231}"/>
              </a:ext>
            </a:extLst>
          </p:cNvPr>
          <p:cNvPicPr>
            <a:picLocks noChangeAspect="1"/>
          </p:cNvPicPr>
          <p:nvPr/>
        </p:nvPicPr>
        <p:blipFill>
          <a:blip r:embed="rId3"/>
          <a:stretch>
            <a:fillRect/>
          </a:stretch>
        </p:blipFill>
        <p:spPr>
          <a:xfrm>
            <a:off x="161" y="0"/>
            <a:ext cx="4178300" cy="6858000"/>
          </a:xfrm>
          <a:prstGeom prst="rect">
            <a:avLst/>
          </a:prstGeom>
        </p:spPr>
      </p:pic>
      <p:sp>
        <p:nvSpPr>
          <p:cNvPr id="4" name="Rectangle">
            <a:extLst>
              <a:ext uri="{FF2B5EF4-FFF2-40B4-BE49-F238E27FC236}">
                <a16:creationId xmlns:a16="http://schemas.microsoft.com/office/drawing/2014/main" id="{B7C9DAB0-A024-B5AF-F39F-BA6E273C588B}"/>
              </a:ext>
            </a:extLst>
          </p:cNvPr>
          <p:cNvSpPr/>
          <p:nvPr/>
        </p:nvSpPr>
        <p:spPr>
          <a:xfrm>
            <a:off x="714513" y="635000"/>
            <a:ext cx="3463948" cy="5588000"/>
          </a:xfrm>
          <a:prstGeom prst="roundRect">
            <a:avLst>
              <a:gd name="adj" fmla="val 0"/>
            </a:avLst>
          </a:prstGeom>
          <a:solidFill>
            <a:srgbClr val="FFFFFF">
              <a:alpha val="90000"/>
            </a:srgbClr>
          </a:solidFill>
          <a:ln w="12700">
            <a:miter lim="400000"/>
          </a:ln>
          <a:effectLst>
            <a:outerShdw blurRad="1270000" dist="635000" rotWithShape="0">
              <a:srgbClr val="000000">
                <a:alpha val="15000"/>
              </a:srgbClr>
            </a:outerShdw>
          </a:effectLst>
        </p:spPr>
        <p:txBody>
          <a:bodyPr lIns="0" tIns="0" rIns="0" bIns="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latin typeface="Poppins" pitchFamily="2" charset="77"/>
              <a:cs typeface="Poppins" pitchFamily="2" charset="77"/>
            </a:endParaRPr>
          </a:p>
        </p:txBody>
      </p:sp>
      <p:sp>
        <p:nvSpPr>
          <p:cNvPr id="5" name="plan &amp; pricing.">
            <a:extLst>
              <a:ext uri="{FF2B5EF4-FFF2-40B4-BE49-F238E27FC236}">
                <a16:creationId xmlns:a16="http://schemas.microsoft.com/office/drawing/2014/main" id="{9FDDA878-2519-BADF-4238-811BF24C5006}"/>
              </a:ext>
            </a:extLst>
          </p:cNvPr>
          <p:cNvSpPr txBox="1"/>
          <p:nvPr/>
        </p:nvSpPr>
        <p:spPr>
          <a:xfrm>
            <a:off x="714513" y="3118658"/>
            <a:ext cx="3463948" cy="6206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b">
            <a:spAutoFit/>
          </a:bodyPr>
          <a:lstStyle>
            <a:lvl1pPr algn="l">
              <a:lnSpc>
                <a:spcPct val="90000"/>
              </a:lnSpc>
              <a:defRPr sz="5000" cap="all" spc="150">
                <a:latin typeface="+mn-lt"/>
                <a:ea typeface="+mn-ea"/>
                <a:cs typeface="+mn-cs"/>
                <a:sym typeface="Montserrat-Bold"/>
              </a:defRPr>
            </a:lvl1pPr>
          </a:lstStyle>
          <a:p>
            <a:pPr algn="ctr"/>
            <a:r>
              <a:rPr lang="en-US" sz="4000" b="1">
                <a:latin typeface="Poppins" pitchFamily="2" charset="77"/>
                <a:cs typeface="Poppins" pitchFamily="2" charset="77"/>
              </a:rPr>
              <a:t>Agenda</a:t>
            </a:r>
            <a:endParaRPr sz="4000" b="1">
              <a:latin typeface="Poppins" pitchFamily="2" charset="77"/>
              <a:cs typeface="Poppins" pitchFamily="2" charset="77"/>
            </a:endParaRPr>
          </a:p>
        </p:txBody>
      </p:sp>
      <p:sp>
        <p:nvSpPr>
          <p:cNvPr id="12" name="Slide Number Placeholder 11">
            <a:extLst>
              <a:ext uri="{FF2B5EF4-FFF2-40B4-BE49-F238E27FC236}">
                <a16:creationId xmlns:a16="http://schemas.microsoft.com/office/drawing/2014/main" id="{BD18DA72-B764-B154-783F-FF4F49D6A662}"/>
              </a:ext>
            </a:extLst>
          </p:cNvPr>
          <p:cNvSpPr>
            <a:spLocks noGrp="1"/>
          </p:cNvSpPr>
          <p:nvPr>
            <p:ph type="sldNum" sz="quarter" idx="4"/>
          </p:nvPr>
        </p:nvSpPr>
        <p:spPr/>
        <p:txBody>
          <a:bodyPr/>
          <a:lstStyle/>
          <a:p>
            <a:fld id="{771BC3C4-56AD-BD48-9E51-8E040C5F6F46}" type="slidenum">
              <a:rPr lang="en-US" smtClean="0"/>
              <a:pPr/>
              <a:t>3</a:t>
            </a:fld>
            <a:endParaRPr lang="en-US"/>
          </a:p>
        </p:txBody>
      </p:sp>
      <p:sp>
        <p:nvSpPr>
          <p:cNvPr id="3" name="Title 1">
            <a:extLst>
              <a:ext uri="{FF2B5EF4-FFF2-40B4-BE49-F238E27FC236}">
                <a16:creationId xmlns:a16="http://schemas.microsoft.com/office/drawing/2014/main" id="{290DB844-2F76-9FF1-D756-81AD342D7A64}"/>
              </a:ext>
            </a:extLst>
          </p:cNvPr>
          <p:cNvSpPr>
            <a:spLocks noGrp="1"/>
          </p:cNvSpPr>
          <p:nvPr>
            <p:ph type="title"/>
          </p:nvPr>
        </p:nvSpPr>
        <p:spPr>
          <a:xfrm>
            <a:off x="4178461" y="217981"/>
            <a:ext cx="7886700" cy="1325563"/>
          </a:xfrm>
        </p:spPr>
        <p:txBody>
          <a:bodyPr anchor="ctr">
            <a:normAutofit/>
          </a:bodyPr>
          <a:lstStyle/>
          <a:p>
            <a:pPr algn="ctr"/>
            <a:r>
              <a:rPr lang="en-US" dirty="0"/>
              <a:t>ACO 2024 Quality Reporting Readiness </a:t>
            </a:r>
          </a:p>
        </p:txBody>
      </p:sp>
      <p:graphicFrame>
        <p:nvGraphicFramePr>
          <p:cNvPr id="7" name="Content Placeholder 2">
            <a:extLst>
              <a:ext uri="{FF2B5EF4-FFF2-40B4-BE49-F238E27FC236}">
                <a16:creationId xmlns:a16="http://schemas.microsoft.com/office/drawing/2014/main" id="{F3A9860F-96B8-8C0D-2E80-AF1180527EFB}"/>
              </a:ext>
            </a:extLst>
          </p:cNvPr>
          <p:cNvGraphicFramePr>
            <a:graphicFrameLocks noGrp="1"/>
          </p:cNvGraphicFramePr>
          <p:nvPr>
            <p:ph sz="half" idx="1"/>
            <p:extLst>
              <p:ext uri="{D42A27DB-BD31-4B8C-83A1-F6EECF244321}">
                <p14:modId xmlns:p14="http://schemas.microsoft.com/office/powerpoint/2010/main" val="2491839941"/>
              </p:ext>
            </p:extLst>
          </p:nvPr>
        </p:nvGraphicFramePr>
        <p:xfrm>
          <a:off x="4351284" y="1702020"/>
          <a:ext cx="38862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9" descr="A picture containing toy&#10;&#10;Description automatically generated">
            <a:extLst>
              <a:ext uri="{FF2B5EF4-FFF2-40B4-BE49-F238E27FC236}">
                <a16:creationId xmlns:a16="http://schemas.microsoft.com/office/drawing/2014/main" id="{AF366A36-715B-7731-53B6-8B02CF18D0F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840717" y="2191632"/>
            <a:ext cx="4511040" cy="3383280"/>
          </a:xfrm>
          <a:prstGeom prst="rect">
            <a:avLst/>
          </a:prstGeom>
          <a:effectLst>
            <a:softEdge rad="317500"/>
          </a:effectLst>
        </p:spPr>
      </p:pic>
    </p:spTree>
    <p:extLst>
      <p:ext uri="{BB962C8B-B14F-4D97-AF65-F5344CB8AC3E}">
        <p14:creationId xmlns:p14="http://schemas.microsoft.com/office/powerpoint/2010/main" val="2452156315"/>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25945-50C9-EF7A-FB08-8D6E0D6B182B}"/>
              </a:ext>
            </a:extLst>
          </p:cNvPr>
          <p:cNvSpPr>
            <a:spLocks noGrp="1"/>
          </p:cNvSpPr>
          <p:nvPr>
            <p:ph type="sldNum" sz="quarter" idx="4"/>
          </p:nvPr>
        </p:nvSpPr>
        <p:spPr/>
        <p:txBody>
          <a:bodyPr/>
          <a:lstStyle/>
          <a:p>
            <a:fld id="{771BC3C4-56AD-BD48-9E51-8E040C5F6F46}" type="slidenum">
              <a:rPr lang="en-US" smtClean="0"/>
              <a:pPr/>
              <a:t>30</a:t>
            </a:fld>
            <a:endParaRPr lang="en-US"/>
          </a:p>
        </p:txBody>
      </p:sp>
      <p:sp>
        <p:nvSpPr>
          <p:cNvPr id="3" name="Title 6">
            <a:extLst>
              <a:ext uri="{FF2B5EF4-FFF2-40B4-BE49-F238E27FC236}">
                <a16:creationId xmlns:a16="http://schemas.microsoft.com/office/drawing/2014/main" id="{3B63FC0E-F311-70EE-0711-3BBD16E02107}"/>
              </a:ext>
            </a:extLst>
          </p:cNvPr>
          <p:cNvSpPr txBox="1">
            <a:spLocks/>
          </p:cNvSpPr>
          <p:nvPr/>
        </p:nvSpPr>
        <p:spPr>
          <a:xfrm>
            <a:off x="1397541" y="-120065"/>
            <a:ext cx="8899398" cy="1719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t>Mandatory Patient Defaults &amp; Data Imports</a:t>
            </a:r>
            <a:br>
              <a:rPr lang="en-US" sz="2900" u="sng"/>
            </a:br>
            <a:endParaRPr lang="en-US" sz="2900" dirty="0"/>
          </a:p>
        </p:txBody>
      </p:sp>
      <p:sp>
        <p:nvSpPr>
          <p:cNvPr id="4" name="Text Placeholder 7">
            <a:extLst>
              <a:ext uri="{FF2B5EF4-FFF2-40B4-BE49-F238E27FC236}">
                <a16:creationId xmlns:a16="http://schemas.microsoft.com/office/drawing/2014/main" id="{70BF0C54-02B5-0899-A13D-7A0815D6243B}"/>
              </a:ext>
            </a:extLst>
          </p:cNvPr>
          <p:cNvSpPr txBox="1">
            <a:spLocks/>
          </p:cNvSpPr>
          <p:nvPr/>
        </p:nvSpPr>
        <p:spPr>
          <a:xfrm>
            <a:off x="1496931" y="2002139"/>
            <a:ext cx="3313607" cy="341071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dirty="0"/>
              <a:t>“N/A” if outside age range, gender. </a:t>
            </a:r>
          </a:p>
          <a:p>
            <a:endParaRPr lang="en-US" altLang="en-US" sz="2200" dirty="0"/>
          </a:p>
          <a:p>
            <a:r>
              <a:rPr lang="en-US" altLang="en-US" sz="2200" dirty="0"/>
              <a:t>Carryover prior year responses; e.g. Breast  Cancer Screening.</a:t>
            </a:r>
          </a:p>
          <a:p>
            <a:endParaRPr lang="en-US" altLang="en-US" sz="2200" dirty="0"/>
          </a:p>
          <a:p>
            <a:r>
              <a:rPr lang="en-US" altLang="en-US" sz="2200" dirty="0"/>
              <a:t>Deceased and Hospice mark patient as N/A.</a:t>
            </a:r>
          </a:p>
          <a:p>
            <a:endParaRPr lang="en-US" altLang="en-US" sz="2200" dirty="0"/>
          </a:p>
          <a:p>
            <a:r>
              <a:rPr lang="en-US" altLang="en-US" sz="2200" dirty="0"/>
              <a:t>EHR and Claims data has been imported – See label. </a:t>
            </a:r>
          </a:p>
          <a:p>
            <a:endParaRPr lang="en-US" sz="1500" dirty="0"/>
          </a:p>
        </p:txBody>
      </p:sp>
      <p:pic>
        <p:nvPicPr>
          <p:cNvPr id="7" name="Picture 6">
            <a:extLst>
              <a:ext uri="{FF2B5EF4-FFF2-40B4-BE49-F238E27FC236}">
                <a16:creationId xmlns:a16="http://schemas.microsoft.com/office/drawing/2014/main" id="{D5D39C22-193B-3793-4306-6A5FDF361E1B}"/>
              </a:ext>
            </a:extLst>
          </p:cNvPr>
          <p:cNvPicPr>
            <a:picLocks noChangeAspect="1"/>
          </p:cNvPicPr>
          <p:nvPr/>
        </p:nvPicPr>
        <p:blipFill>
          <a:blip r:embed="rId2"/>
          <a:stretch>
            <a:fillRect/>
          </a:stretch>
        </p:blipFill>
        <p:spPr>
          <a:xfrm>
            <a:off x="5237921" y="1479500"/>
            <a:ext cx="6486939" cy="4322671"/>
          </a:xfrm>
          <a:prstGeom prst="rect">
            <a:avLst/>
          </a:prstGeom>
        </p:spPr>
      </p:pic>
    </p:spTree>
    <p:extLst>
      <p:ext uri="{BB962C8B-B14F-4D97-AF65-F5344CB8AC3E}">
        <p14:creationId xmlns:p14="http://schemas.microsoft.com/office/powerpoint/2010/main" val="13407564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5ABCC-A4F8-8AD5-A177-2ACAEA83B0A8}"/>
              </a:ext>
            </a:extLst>
          </p:cNvPr>
          <p:cNvSpPr>
            <a:spLocks noGrp="1"/>
          </p:cNvSpPr>
          <p:nvPr>
            <p:ph type="sldNum" sz="quarter" idx="4"/>
          </p:nvPr>
        </p:nvSpPr>
        <p:spPr/>
        <p:txBody>
          <a:bodyPr/>
          <a:lstStyle/>
          <a:p>
            <a:fld id="{771BC3C4-56AD-BD48-9E51-8E040C5F6F46}" type="slidenum">
              <a:rPr lang="en-US" smtClean="0"/>
              <a:pPr/>
              <a:t>31</a:t>
            </a:fld>
            <a:endParaRPr lang="en-US"/>
          </a:p>
        </p:txBody>
      </p:sp>
      <p:sp>
        <p:nvSpPr>
          <p:cNvPr id="3" name="TextBox 2">
            <a:extLst>
              <a:ext uri="{FF2B5EF4-FFF2-40B4-BE49-F238E27FC236}">
                <a16:creationId xmlns:a16="http://schemas.microsoft.com/office/drawing/2014/main" id="{657FC3D8-FD98-3AF8-182F-9648D82105A6}"/>
              </a:ext>
            </a:extLst>
          </p:cNvPr>
          <p:cNvSpPr txBox="1"/>
          <p:nvPr/>
        </p:nvSpPr>
        <p:spPr>
          <a:xfrm>
            <a:off x="1592744" y="185827"/>
            <a:ext cx="3371851" cy="73880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kern="1200" dirty="0">
                <a:solidFill>
                  <a:schemeClr val="tx1"/>
                </a:solidFill>
                <a:latin typeface="+mj-lt"/>
                <a:ea typeface="+mj-ea"/>
                <a:cs typeface="+mj-cs"/>
              </a:rPr>
              <a:t>Click on Grid</a:t>
            </a:r>
          </a:p>
        </p:txBody>
      </p:sp>
      <p:pic>
        <p:nvPicPr>
          <p:cNvPr id="6" name="Picture 5">
            <a:extLst>
              <a:ext uri="{FF2B5EF4-FFF2-40B4-BE49-F238E27FC236}">
                <a16:creationId xmlns:a16="http://schemas.microsoft.com/office/drawing/2014/main" id="{1F5847CF-A3C5-C798-CA78-FB3C40C507D9}"/>
              </a:ext>
            </a:extLst>
          </p:cNvPr>
          <p:cNvPicPr>
            <a:picLocks noChangeAspect="1"/>
          </p:cNvPicPr>
          <p:nvPr/>
        </p:nvPicPr>
        <p:blipFill>
          <a:blip r:embed="rId2"/>
          <a:stretch>
            <a:fillRect/>
          </a:stretch>
        </p:blipFill>
        <p:spPr>
          <a:xfrm>
            <a:off x="2832189" y="850782"/>
            <a:ext cx="7050149" cy="5575141"/>
          </a:xfrm>
          <a:prstGeom prst="rect">
            <a:avLst/>
          </a:prstGeom>
        </p:spPr>
      </p:pic>
    </p:spTree>
    <p:extLst>
      <p:ext uri="{BB962C8B-B14F-4D97-AF65-F5344CB8AC3E}">
        <p14:creationId xmlns:p14="http://schemas.microsoft.com/office/powerpoint/2010/main" val="33829445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B8B86E-BC3A-E4A3-79A7-2E4117C73962}"/>
              </a:ext>
            </a:extLst>
          </p:cNvPr>
          <p:cNvSpPr>
            <a:spLocks noGrp="1"/>
          </p:cNvSpPr>
          <p:nvPr>
            <p:ph type="sldNum" sz="quarter" idx="4"/>
          </p:nvPr>
        </p:nvSpPr>
        <p:spPr/>
        <p:txBody>
          <a:bodyPr/>
          <a:lstStyle/>
          <a:p>
            <a:fld id="{771BC3C4-56AD-BD48-9E51-8E040C5F6F46}" type="slidenum">
              <a:rPr lang="en-US" smtClean="0"/>
              <a:pPr/>
              <a:t>32</a:t>
            </a:fld>
            <a:endParaRPr lang="en-US"/>
          </a:p>
        </p:txBody>
      </p:sp>
      <p:sp>
        <p:nvSpPr>
          <p:cNvPr id="3" name="TextBox 2">
            <a:extLst>
              <a:ext uri="{FF2B5EF4-FFF2-40B4-BE49-F238E27FC236}">
                <a16:creationId xmlns:a16="http://schemas.microsoft.com/office/drawing/2014/main" id="{72CBA486-B60B-49BA-628C-B7213D4FA3A3}"/>
              </a:ext>
            </a:extLst>
          </p:cNvPr>
          <p:cNvSpPr txBox="1"/>
          <p:nvPr/>
        </p:nvSpPr>
        <p:spPr>
          <a:xfrm>
            <a:off x="844039" y="-509915"/>
            <a:ext cx="3709553" cy="137554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dirty="0">
                <a:solidFill>
                  <a:schemeClr val="tx2"/>
                </a:solidFill>
                <a:latin typeface="Tw Cen MT"/>
                <a:ea typeface="+mj-ea"/>
              </a:rPr>
              <a:t>Data Source</a:t>
            </a:r>
          </a:p>
        </p:txBody>
      </p:sp>
      <p:pic>
        <p:nvPicPr>
          <p:cNvPr id="6" name="Picture 5">
            <a:extLst>
              <a:ext uri="{FF2B5EF4-FFF2-40B4-BE49-F238E27FC236}">
                <a16:creationId xmlns:a16="http://schemas.microsoft.com/office/drawing/2014/main" id="{5FA2B730-3B78-EE25-EB17-E0CAF81B0CF9}"/>
              </a:ext>
            </a:extLst>
          </p:cNvPr>
          <p:cNvPicPr>
            <a:picLocks noChangeAspect="1"/>
          </p:cNvPicPr>
          <p:nvPr/>
        </p:nvPicPr>
        <p:blipFill>
          <a:blip r:embed="rId2"/>
          <a:stretch>
            <a:fillRect/>
          </a:stretch>
        </p:blipFill>
        <p:spPr>
          <a:xfrm>
            <a:off x="1881775" y="1046894"/>
            <a:ext cx="7788999" cy="5190319"/>
          </a:xfrm>
          <a:prstGeom prst="rect">
            <a:avLst/>
          </a:prstGeom>
        </p:spPr>
      </p:pic>
    </p:spTree>
    <p:extLst>
      <p:ext uri="{BB962C8B-B14F-4D97-AF65-F5344CB8AC3E}">
        <p14:creationId xmlns:p14="http://schemas.microsoft.com/office/powerpoint/2010/main" val="13594169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171AD-D51C-5A84-FC63-5802F24B14BC}"/>
              </a:ext>
            </a:extLst>
          </p:cNvPr>
          <p:cNvSpPr>
            <a:spLocks noGrp="1"/>
          </p:cNvSpPr>
          <p:nvPr>
            <p:ph type="sldNum" sz="quarter" idx="4"/>
          </p:nvPr>
        </p:nvSpPr>
        <p:spPr/>
        <p:txBody>
          <a:bodyPr/>
          <a:lstStyle/>
          <a:p>
            <a:fld id="{771BC3C4-56AD-BD48-9E51-8E040C5F6F46}" type="slidenum">
              <a:rPr lang="en-US" smtClean="0"/>
              <a:pPr/>
              <a:t>33</a:t>
            </a:fld>
            <a:endParaRPr lang="en-US"/>
          </a:p>
        </p:txBody>
      </p:sp>
      <p:sp>
        <p:nvSpPr>
          <p:cNvPr id="3" name="TextBox 2">
            <a:extLst>
              <a:ext uri="{FF2B5EF4-FFF2-40B4-BE49-F238E27FC236}">
                <a16:creationId xmlns:a16="http://schemas.microsoft.com/office/drawing/2014/main" id="{1ECF6886-7AFE-ABBC-8918-2830858088FF}"/>
              </a:ext>
            </a:extLst>
          </p:cNvPr>
          <p:cNvSpPr txBox="1"/>
          <p:nvPr/>
        </p:nvSpPr>
        <p:spPr>
          <a:xfrm>
            <a:off x="-254949" y="197349"/>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b="1" dirty="0">
                <a:solidFill>
                  <a:schemeClr val="tx2"/>
                </a:solidFill>
                <a:latin typeface="Tw Cen MT"/>
                <a:ea typeface="+mj-ea"/>
              </a:rPr>
              <a:t>Claims Data Expansion</a:t>
            </a:r>
          </a:p>
        </p:txBody>
      </p:sp>
      <p:pic>
        <p:nvPicPr>
          <p:cNvPr id="4" name="Picture 3">
            <a:extLst>
              <a:ext uri="{FF2B5EF4-FFF2-40B4-BE49-F238E27FC236}">
                <a16:creationId xmlns:a16="http://schemas.microsoft.com/office/drawing/2014/main" id="{877EC5AC-2350-5580-9B43-078AA7994D10}"/>
              </a:ext>
            </a:extLst>
          </p:cNvPr>
          <p:cNvPicPr>
            <a:picLocks noChangeAspect="1"/>
          </p:cNvPicPr>
          <p:nvPr/>
        </p:nvPicPr>
        <p:blipFill>
          <a:blip r:embed="rId2"/>
          <a:stretch>
            <a:fillRect/>
          </a:stretch>
        </p:blipFill>
        <p:spPr>
          <a:xfrm>
            <a:off x="3000522" y="942185"/>
            <a:ext cx="6548766" cy="5669280"/>
          </a:xfrm>
          <a:prstGeom prst="rect">
            <a:avLst/>
          </a:prstGeom>
        </p:spPr>
      </p:pic>
    </p:spTree>
    <p:extLst>
      <p:ext uri="{BB962C8B-B14F-4D97-AF65-F5344CB8AC3E}">
        <p14:creationId xmlns:p14="http://schemas.microsoft.com/office/powerpoint/2010/main" val="30145451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E766F-3D8E-337A-4904-F8F7F040BB18}"/>
              </a:ext>
            </a:extLst>
          </p:cNvPr>
          <p:cNvSpPr>
            <a:spLocks noGrp="1"/>
          </p:cNvSpPr>
          <p:nvPr>
            <p:ph type="sldNum" sz="quarter" idx="4"/>
          </p:nvPr>
        </p:nvSpPr>
        <p:spPr/>
        <p:txBody>
          <a:bodyPr/>
          <a:lstStyle/>
          <a:p>
            <a:fld id="{771BC3C4-56AD-BD48-9E51-8E040C5F6F46}" type="slidenum">
              <a:rPr lang="en-US" smtClean="0"/>
              <a:pPr/>
              <a:t>34</a:t>
            </a:fld>
            <a:endParaRPr lang="en-US"/>
          </a:p>
        </p:txBody>
      </p:sp>
      <p:sp>
        <p:nvSpPr>
          <p:cNvPr id="3" name="Title 1">
            <a:extLst>
              <a:ext uri="{FF2B5EF4-FFF2-40B4-BE49-F238E27FC236}">
                <a16:creationId xmlns:a16="http://schemas.microsoft.com/office/drawing/2014/main" id="{81A93385-CEEA-FBC8-8BB9-F73343145C6B}"/>
              </a:ext>
            </a:extLst>
          </p:cNvPr>
          <p:cNvSpPr txBox="1">
            <a:spLocks/>
          </p:cNvSpPr>
          <p:nvPr/>
        </p:nvSpPr>
        <p:spPr>
          <a:xfrm>
            <a:off x="2390669" y="284922"/>
            <a:ext cx="5620270" cy="8083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a:t>Medical Record Status</a:t>
            </a:r>
            <a:endParaRPr lang="en-US" sz="4200" dirty="0"/>
          </a:p>
        </p:txBody>
      </p:sp>
      <p:pic>
        <p:nvPicPr>
          <p:cNvPr id="4" name="Picture 3">
            <a:extLst>
              <a:ext uri="{FF2B5EF4-FFF2-40B4-BE49-F238E27FC236}">
                <a16:creationId xmlns:a16="http://schemas.microsoft.com/office/drawing/2014/main" id="{401F1F5F-A960-A46D-6D21-2267F7A4CC1F}"/>
              </a:ext>
            </a:extLst>
          </p:cNvPr>
          <p:cNvPicPr>
            <a:picLocks noChangeAspect="1"/>
          </p:cNvPicPr>
          <p:nvPr/>
        </p:nvPicPr>
        <p:blipFill rotWithShape="1">
          <a:blip r:embed="rId2"/>
          <a:srcRect r="3908"/>
          <a:stretch/>
        </p:blipFill>
        <p:spPr>
          <a:xfrm>
            <a:off x="1602758" y="1182066"/>
            <a:ext cx="8642741" cy="1166189"/>
          </a:xfrm>
          <a:prstGeom prst="rect">
            <a:avLst/>
          </a:prstGeom>
        </p:spPr>
      </p:pic>
      <p:pic>
        <p:nvPicPr>
          <p:cNvPr id="5" name="Picture 4">
            <a:extLst>
              <a:ext uri="{FF2B5EF4-FFF2-40B4-BE49-F238E27FC236}">
                <a16:creationId xmlns:a16="http://schemas.microsoft.com/office/drawing/2014/main" id="{64F03BB9-DEC4-C0A6-F189-9D85D4EF6B60}"/>
              </a:ext>
            </a:extLst>
          </p:cNvPr>
          <p:cNvPicPr>
            <a:picLocks noChangeAspect="1"/>
          </p:cNvPicPr>
          <p:nvPr/>
        </p:nvPicPr>
        <p:blipFill>
          <a:blip r:embed="rId3"/>
          <a:stretch>
            <a:fillRect/>
          </a:stretch>
        </p:blipFill>
        <p:spPr>
          <a:xfrm>
            <a:off x="6937512" y="2831100"/>
            <a:ext cx="4053421" cy="3357291"/>
          </a:xfrm>
          <a:prstGeom prst="rect">
            <a:avLst/>
          </a:prstGeom>
        </p:spPr>
      </p:pic>
    </p:spTree>
    <p:extLst>
      <p:ext uri="{BB962C8B-B14F-4D97-AF65-F5344CB8AC3E}">
        <p14:creationId xmlns:p14="http://schemas.microsoft.com/office/powerpoint/2010/main" val="302909609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0A80E-D70F-94C9-E0C6-A5F4111701F5}"/>
              </a:ext>
            </a:extLst>
          </p:cNvPr>
          <p:cNvSpPr>
            <a:spLocks noGrp="1"/>
          </p:cNvSpPr>
          <p:nvPr>
            <p:ph type="sldNum" sz="quarter" idx="4"/>
          </p:nvPr>
        </p:nvSpPr>
        <p:spPr/>
        <p:txBody>
          <a:bodyPr/>
          <a:lstStyle/>
          <a:p>
            <a:fld id="{771BC3C4-56AD-BD48-9E51-8E040C5F6F46}" type="slidenum">
              <a:rPr lang="en-US" smtClean="0"/>
              <a:pPr/>
              <a:t>35</a:t>
            </a:fld>
            <a:endParaRPr lang="en-US"/>
          </a:p>
        </p:txBody>
      </p:sp>
      <p:sp>
        <p:nvSpPr>
          <p:cNvPr id="3" name="Title 1">
            <a:extLst>
              <a:ext uri="{FF2B5EF4-FFF2-40B4-BE49-F238E27FC236}">
                <a16:creationId xmlns:a16="http://schemas.microsoft.com/office/drawing/2014/main" id="{749F9044-E1EA-7197-76A1-0CCD062D0440}"/>
              </a:ext>
            </a:extLst>
          </p:cNvPr>
          <p:cNvSpPr txBox="1">
            <a:spLocks/>
          </p:cNvSpPr>
          <p:nvPr/>
        </p:nvSpPr>
        <p:spPr>
          <a:xfrm>
            <a:off x="1530627" y="136526"/>
            <a:ext cx="8229600"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How to mass import EHR data directly into the tool?</a:t>
            </a:r>
            <a:endParaRPr lang="en-US" dirty="0"/>
          </a:p>
        </p:txBody>
      </p:sp>
      <p:sp>
        <p:nvSpPr>
          <p:cNvPr id="4" name="Content Placeholder 3">
            <a:extLst>
              <a:ext uri="{FF2B5EF4-FFF2-40B4-BE49-F238E27FC236}">
                <a16:creationId xmlns:a16="http://schemas.microsoft.com/office/drawing/2014/main" id="{D47F1AC9-9B48-A261-C3D8-F4307AD18C85}"/>
              </a:ext>
            </a:extLst>
          </p:cNvPr>
          <p:cNvSpPr txBox="1">
            <a:spLocks/>
          </p:cNvSpPr>
          <p:nvPr/>
        </p:nvSpPr>
        <p:spPr>
          <a:xfrm>
            <a:off x="1749287" y="5466522"/>
            <a:ext cx="6927573" cy="964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Setup a </a:t>
            </a:r>
            <a:r>
              <a:rPr lang="en-US" dirty="0">
                <a:hlinkClick r:id="rId2"/>
              </a:rPr>
              <a:t>1-1 meeting </a:t>
            </a:r>
            <a:r>
              <a:rPr lang="en-US" dirty="0"/>
              <a:t>with Health Endeavors to be trained on the process.</a:t>
            </a:r>
          </a:p>
        </p:txBody>
      </p:sp>
      <p:pic>
        <p:nvPicPr>
          <p:cNvPr id="5" name="Picture 4">
            <a:extLst>
              <a:ext uri="{FF2B5EF4-FFF2-40B4-BE49-F238E27FC236}">
                <a16:creationId xmlns:a16="http://schemas.microsoft.com/office/drawing/2014/main" id="{6FD329A1-B678-DF49-4745-CD523ABB0DC6}"/>
              </a:ext>
            </a:extLst>
          </p:cNvPr>
          <p:cNvPicPr>
            <a:picLocks noChangeAspect="1"/>
          </p:cNvPicPr>
          <p:nvPr/>
        </p:nvPicPr>
        <p:blipFill>
          <a:blip r:embed="rId3"/>
          <a:stretch>
            <a:fillRect/>
          </a:stretch>
        </p:blipFill>
        <p:spPr>
          <a:xfrm>
            <a:off x="2819400" y="1279526"/>
            <a:ext cx="7348329" cy="3527196"/>
          </a:xfrm>
          <a:prstGeom prst="rect">
            <a:avLst/>
          </a:prstGeom>
          <a:noFill/>
        </p:spPr>
      </p:pic>
    </p:spTree>
    <p:extLst>
      <p:ext uri="{BB962C8B-B14F-4D97-AF65-F5344CB8AC3E}">
        <p14:creationId xmlns:p14="http://schemas.microsoft.com/office/powerpoint/2010/main" val="11834335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D1B86-2E74-5C37-A330-DC993857CEC7}"/>
              </a:ext>
            </a:extLst>
          </p:cNvPr>
          <p:cNvSpPr>
            <a:spLocks noGrp="1"/>
          </p:cNvSpPr>
          <p:nvPr>
            <p:ph type="sldNum" sz="quarter" idx="4"/>
          </p:nvPr>
        </p:nvSpPr>
        <p:spPr/>
        <p:txBody>
          <a:bodyPr/>
          <a:lstStyle/>
          <a:p>
            <a:fld id="{771BC3C4-56AD-BD48-9E51-8E040C5F6F46}" type="slidenum">
              <a:rPr lang="en-US" smtClean="0"/>
              <a:pPr/>
              <a:t>36</a:t>
            </a:fld>
            <a:endParaRPr lang="en-US"/>
          </a:p>
        </p:txBody>
      </p:sp>
      <p:sp>
        <p:nvSpPr>
          <p:cNvPr id="3" name="Title 1">
            <a:extLst>
              <a:ext uri="{FF2B5EF4-FFF2-40B4-BE49-F238E27FC236}">
                <a16:creationId xmlns:a16="http://schemas.microsoft.com/office/drawing/2014/main" id="{72D9CDE5-F7D3-EB28-BF33-1B029EDC9809}"/>
              </a:ext>
            </a:extLst>
          </p:cNvPr>
          <p:cNvSpPr txBox="1">
            <a:spLocks/>
          </p:cNvSpPr>
          <p:nvPr/>
        </p:nvSpPr>
        <p:spPr>
          <a:xfrm>
            <a:off x="1371330" y="90581"/>
            <a:ext cx="5867670" cy="7190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Spec File Import Tool</a:t>
            </a:r>
          </a:p>
        </p:txBody>
      </p:sp>
      <p:pic>
        <p:nvPicPr>
          <p:cNvPr id="4" name="Picture 3">
            <a:extLst>
              <a:ext uri="{FF2B5EF4-FFF2-40B4-BE49-F238E27FC236}">
                <a16:creationId xmlns:a16="http://schemas.microsoft.com/office/drawing/2014/main" id="{BFB857BA-4C2E-D37B-547F-92FEFD09F851}"/>
              </a:ext>
            </a:extLst>
          </p:cNvPr>
          <p:cNvPicPr>
            <a:picLocks noChangeAspect="1"/>
          </p:cNvPicPr>
          <p:nvPr/>
        </p:nvPicPr>
        <p:blipFill>
          <a:blip r:embed="rId2"/>
          <a:stretch>
            <a:fillRect/>
          </a:stretch>
        </p:blipFill>
        <p:spPr>
          <a:xfrm>
            <a:off x="1796652" y="1009650"/>
            <a:ext cx="8598695" cy="4127371"/>
          </a:xfrm>
          <a:prstGeom prst="rect">
            <a:avLst/>
          </a:prstGeom>
        </p:spPr>
      </p:pic>
    </p:spTree>
    <p:extLst>
      <p:ext uri="{BB962C8B-B14F-4D97-AF65-F5344CB8AC3E}">
        <p14:creationId xmlns:p14="http://schemas.microsoft.com/office/powerpoint/2010/main" val="245162321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68CAB-EF3F-B2C6-76A0-F19D1B91387B}"/>
              </a:ext>
            </a:extLst>
          </p:cNvPr>
          <p:cNvSpPr>
            <a:spLocks noGrp="1"/>
          </p:cNvSpPr>
          <p:nvPr>
            <p:ph type="sldNum" sz="quarter" idx="4"/>
          </p:nvPr>
        </p:nvSpPr>
        <p:spPr/>
        <p:txBody>
          <a:bodyPr/>
          <a:lstStyle/>
          <a:p>
            <a:fld id="{771BC3C4-56AD-BD48-9E51-8E040C5F6F46}" type="slidenum">
              <a:rPr lang="en-US" smtClean="0"/>
              <a:pPr/>
              <a:t>37</a:t>
            </a:fld>
            <a:endParaRPr lang="en-US"/>
          </a:p>
        </p:txBody>
      </p:sp>
      <p:sp>
        <p:nvSpPr>
          <p:cNvPr id="3" name="Title 1">
            <a:extLst>
              <a:ext uri="{FF2B5EF4-FFF2-40B4-BE49-F238E27FC236}">
                <a16:creationId xmlns:a16="http://schemas.microsoft.com/office/drawing/2014/main" id="{0568B944-5393-7EC8-87F2-98F59FE5054A}"/>
              </a:ext>
            </a:extLst>
          </p:cNvPr>
          <p:cNvSpPr txBox="1">
            <a:spLocks/>
          </p:cNvSpPr>
          <p:nvPr/>
        </p:nvSpPr>
        <p:spPr>
          <a:xfrm>
            <a:off x="454816" y="139181"/>
            <a:ext cx="4916510" cy="7275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500" dirty="0"/>
              <a:t>Spec File Import Tool</a:t>
            </a:r>
          </a:p>
        </p:txBody>
      </p:sp>
      <p:sp>
        <p:nvSpPr>
          <p:cNvPr id="4" name="Content Placeholder 2">
            <a:extLst>
              <a:ext uri="{FF2B5EF4-FFF2-40B4-BE49-F238E27FC236}">
                <a16:creationId xmlns:a16="http://schemas.microsoft.com/office/drawing/2014/main" id="{427898C6-77D1-D363-4C0B-168E2AE7AB3A}"/>
              </a:ext>
            </a:extLst>
          </p:cNvPr>
          <p:cNvSpPr txBox="1">
            <a:spLocks/>
          </p:cNvSpPr>
          <p:nvPr/>
        </p:nvSpPr>
        <p:spPr>
          <a:xfrm>
            <a:off x="2162175" y="1238250"/>
            <a:ext cx="8172449" cy="49572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All questionnaire responses can be imported using the tool.</a:t>
            </a:r>
          </a:p>
          <a:p>
            <a:r>
              <a:rPr lang="en-US" sz="2000" dirty="0"/>
              <a:t>Select the module from the sidebar.</a:t>
            </a:r>
          </a:p>
          <a:p>
            <a:r>
              <a:rPr lang="en-US" sz="2000" dirty="0"/>
              <a:t>Upload the properly formatted file that contains the patient MBI or Patient First Name, Last Name and DOB. </a:t>
            </a:r>
          </a:p>
          <a:p>
            <a:r>
              <a:rPr lang="en-US" sz="2000" dirty="0"/>
              <a:t>Each measure contains a template to be used for the data.</a:t>
            </a:r>
          </a:p>
          <a:p>
            <a:r>
              <a:rPr lang="en-US" sz="2000" dirty="0"/>
              <a:t>An answer legend will be provided for each measure to detail the responses.</a:t>
            </a:r>
          </a:p>
          <a:p>
            <a:r>
              <a:rPr lang="en-US" sz="2000" dirty="0"/>
              <a:t>You will be provided a preview of actions to be taken prior to any updates being committed.</a:t>
            </a:r>
          </a:p>
          <a:p>
            <a:r>
              <a:rPr lang="en-US" sz="2000" dirty="0"/>
              <a:t>The process is limited to 1000 records per upload.</a:t>
            </a:r>
          </a:p>
        </p:txBody>
      </p:sp>
    </p:spTree>
    <p:extLst>
      <p:ext uri="{BB962C8B-B14F-4D97-AF65-F5344CB8AC3E}">
        <p14:creationId xmlns:p14="http://schemas.microsoft.com/office/powerpoint/2010/main" val="14637125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390CA-AE06-4CD3-538B-3DB3425A79A7}"/>
              </a:ext>
            </a:extLst>
          </p:cNvPr>
          <p:cNvSpPr>
            <a:spLocks noGrp="1"/>
          </p:cNvSpPr>
          <p:nvPr>
            <p:ph type="sldNum" sz="quarter" idx="4"/>
          </p:nvPr>
        </p:nvSpPr>
        <p:spPr/>
        <p:txBody>
          <a:bodyPr/>
          <a:lstStyle/>
          <a:p>
            <a:fld id="{771BC3C4-56AD-BD48-9E51-8E040C5F6F46}" type="slidenum">
              <a:rPr lang="en-US" smtClean="0"/>
              <a:pPr/>
              <a:t>38</a:t>
            </a:fld>
            <a:endParaRPr lang="en-US"/>
          </a:p>
        </p:txBody>
      </p:sp>
      <p:sp>
        <p:nvSpPr>
          <p:cNvPr id="3" name="Title 1">
            <a:extLst>
              <a:ext uri="{FF2B5EF4-FFF2-40B4-BE49-F238E27FC236}">
                <a16:creationId xmlns:a16="http://schemas.microsoft.com/office/drawing/2014/main" id="{C9FF17CD-44F7-000B-6371-3606E4B2B392}"/>
              </a:ext>
            </a:extLst>
          </p:cNvPr>
          <p:cNvSpPr txBox="1">
            <a:spLocks/>
          </p:cNvSpPr>
          <p:nvPr/>
        </p:nvSpPr>
        <p:spPr>
          <a:xfrm>
            <a:off x="1447530" y="281081"/>
            <a:ext cx="5143770" cy="757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Single File Import Tool</a:t>
            </a:r>
          </a:p>
        </p:txBody>
      </p:sp>
      <p:pic>
        <p:nvPicPr>
          <p:cNvPr id="4" name="Picture 3">
            <a:extLst>
              <a:ext uri="{FF2B5EF4-FFF2-40B4-BE49-F238E27FC236}">
                <a16:creationId xmlns:a16="http://schemas.microsoft.com/office/drawing/2014/main" id="{DB3923F0-56CD-0BA8-9E40-9D059276B0D1}"/>
              </a:ext>
            </a:extLst>
          </p:cNvPr>
          <p:cNvPicPr>
            <a:picLocks noChangeAspect="1"/>
          </p:cNvPicPr>
          <p:nvPr/>
        </p:nvPicPr>
        <p:blipFill>
          <a:blip r:embed="rId2"/>
          <a:stretch>
            <a:fillRect/>
          </a:stretch>
        </p:blipFill>
        <p:spPr>
          <a:xfrm>
            <a:off x="2109014" y="1133475"/>
            <a:ext cx="8389509" cy="4257675"/>
          </a:xfrm>
          <a:prstGeom prst="rect">
            <a:avLst/>
          </a:prstGeom>
        </p:spPr>
      </p:pic>
    </p:spTree>
    <p:extLst>
      <p:ext uri="{BB962C8B-B14F-4D97-AF65-F5344CB8AC3E}">
        <p14:creationId xmlns:p14="http://schemas.microsoft.com/office/powerpoint/2010/main" val="120734252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6F51F3-44EF-6282-3156-C7A74560B646}"/>
              </a:ext>
            </a:extLst>
          </p:cNvPr>
          <p:cNvSpPr>
            <a:spLocks noGrp="1"/>
          </p:cNvSpPr>
          <p:nvPr>
            <p:ph type="sldNum" sz="quarter" idx="4"/>
          </p:nvPr>
        </p:nvSpPr>
        <p:spPr/>
        <p:txBody>
          <a:bodyPr/>
          <a:lstStyle/>
          <a:p>
            <a:fld id="{771BC3C4-56AD-BD48-9E51-8E040C5F6F46}" type="slidenum">
              <a:rPr lang="en-US" smtClean="0"/>
              <a:pPr/>
              <a:t>39</a:t>
            </a:fld>
            <a:endParaRPr lang="en-US"/>
          </a:p>
        </p:txBody>
      </p:sp>
      <p:sp>
        <p:nvSpPr>
          <p:cNvPr id="3" name="Title 1">
            <a:extLst>
              <a:ext uri="{FF2B5EF4-FFF2-40B4-BE49-F238E27FC236}">
                <a16:creationId xmlns:a16="http://schemas.microsoft.com/office/drawing/2014/main" id="{4E2EECD8-F074-7DC3-0633-F91C9BBF3123}"/>
              </a:ext>
            </a:extLst>
          </p:cNvPr>
          <p:cNvSpPr txBox="1">
            <a:spLocks/>
          </p:cNvSpPr>
          <p:nvPr/>
        </p:nvSpPr>
        <p:spPr>
          <a:xfrm>
            <a:off x="1206669" y="60550"/>
            <a:ext cx="4317831" cy="710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500" dirty="0"/>
              <a:t>Single File Import Tool</a:t>
            </a:r>
          </a:p>
        </p:txBody>
      </p:sp>
      <p:sp>
        <p:nvSpPr>
          <p:cNvPr id="4" name="Content Placeholder 2">
            <a:extLst>
              <a:ext uri="{FF2B5EF4-FFF2-40B4-BE49-F238E27FC236}">
                <a16:creationId xmlns:a16="http://schemas.microsoft.com/office/drawing/2014/main" id="{BCF0ED30-A747-B07E-508E-348E2312FE16}"/>
              </a:ext>
            </a:extLst>
          </p:cNvPr>
          <p:cNvSpPr txBox="1">
            <a:spLocks/>
          </p:cNvSpPr>
          <p:nvPr/>
        </p:nvSpPr>
        <p:spPr>
          <a:xfrm>
            <a:off x="2076450" y="649480"/>
            <a:ext cx="9410700"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Only positive questionnaire responses can be uploaded with the tool.</a:t>
            </a:r>
          </a:p>
          <a:p>
            <a:r>
              <a:rPr lang="en-US" sz="2000" dirty="0"/>
              <a:t>Select the module and related question you would like to complete.</a:t>
            </a:r>
          </a:p>
          <a:p>
            <a:r>
              <a:rPr lang="en-US" sz="2000" dirty="0"/>
              <a:t>Upload the properly formatted file that contains the patient MBI or Patient First Name, Last Name and DOB.</a:t>
            </a:r>
          </a:p>
          <a:p>
            <a:r>
              <a:rPr lang="en-US" sz="2000" dirty="0"/>
              <a:t>You will be provided a preview of actions to be taken prior to any updates being committed.</a:t>
            </a:r>
          </a:p>
          <a:p>
            <a:r>
              <a:rPr lang="en-US" sz="2000" dirty="0"/>
              <a:t>The process is limited to 1000 records per upload.</a:t>
            </a:r>
          </a:p>
        </p:txBody>
      </p:sp>
    </p:spTree>
    <p:extLst>
      <p:ext uri="{BB962C8B-B14F-4D97-AF65-F5344CB8AC3E}">
        <p14:creationId xmlns:p14="http://schemas.microsoft.com/office/powerpoint/2010/main" val="23352602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3279-6FE0-6DC8-1BF3-D42BE2B952D4}"/>
            </a:ext>
          </a:extLst>
        </p:cNvPr>
        <p:cNvGrpSpPr/>
        <p:nvPr/>
      </p:nvGrpSpPr>
      <p:grpSpPr>
        <a:xfrm>
          <a:off x="0" y="0"/>
          <a:ext cx="0" cy="0"/>
          <a:chOff x="0" y="0"/>
          <a:chExt cx="0" cy="0"/>
        </a:xfrm>
      </p:grpSpPr>
      <p:grpSp>
        <p:nvGrpSpPr>
          <p:cNvPr id="55" name="Group 54">
            <a:extLst>
              <a:ext uri="{FF2B5EF4-FFF2-40B4-BE49-F238E27FC236}">
                <a16:creationId xmlns:a16="http://schemas.microsoft.com/office/drawing/2014/main" id="{86D77860-0A22-2EAA-78A3-8B3F224BEB63}"/>
              </a:ext>
            </a:extLst>
          </p:cNvPr>
          <p:cNvGrpSpPr/>
          <p:nvPr/>
        </p:nvGrpSpPr>
        <p:grpSpPr>
          <a:xfrm>
            <a:off x="1801953" y="1556214"/>
            <a:ext cx="10291253" cy="3567983"/>
            <a:chOff x="1801953" y="1556214"/>
            <a:chExt cx="10291253" cy="3567983"/>
          </a:xfrm>
        </p:grpSpPr>
        <p:sp>
          <p:nvSpPr>
            <p:cNvPr id="20" name="Заголовок 7">
              <a:extLst>
                <a:ext uri="{FF2B5EF4-FFF2-40B4-BE49-F238E27FC236}">
                  <a16:creationId xmlns:a16="http://schemas.microsoft.com/office/drawing/2014/main" id="{35EBA776-2C2B-03AF-20FB-5464F50DF38D}"/>
                </a:ext>
              </a:extLst>
            </p:cNvPr>
            <p:cNvSpPr txBox="1">
              <a:spLocks/>
            </p:cNvSpPr>
            <p:nvPr/>
          </p:nvSpPr>
          <p:spPr>
            <a:xfrm>
              <a:off x="6209549" y="4610295"/>
              <a:ext cx="4203700"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Provider Analyzer </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21" name="Straight Connector 20">
              <a:extLst>
                <a:ext uri="{FF2B5EF4-FFF2-40B4-BE49-F238E27FC236}">
                  <a16:creationId xmlns:a16="http://schemas.microsoft.com/office/drawing/2014/main" id="{56431C63-2317-17DD-272F-DCF8974CD6A1}"/>
                </a:ext>
              </a:extLst>
            </p:cNvPr>
            <p:cNvCxnSpPr>
              <a:cxnSpLocks/>
            </p:cNvCxnSpPr>
            <p:nvPr/>
          </p:nvCxnSpPr>
          <p:spPr>
            <a:xfrm>
              <a:off x="6058816" y="5022261"/>
              <a:ext cx="3270714"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22" name="Заголовок 7">
              <a:extLst>
                <a:ext uri="{FF2B5EF4-FFF2-40B4-BE49-F238E27FC236}">
                  <a16:creationId xmlns:a16="http://schemas.microsoft.com/office/drawing/2014/main" id="{F7F07664-EB03-8339-484B-EB69AFE930C4}"/>
                </a:ext>
              </a:extLst>
            </p:cNvPr>
            <p:cNvSpPr txBox="1">
              <a:spLocks/>
            </p:cNvSpPr>
            <p:nvPr/>
          </p:nvSpPr>
          <p:spPr>
            <a:xfrm>
              <a:off x="1801953" y="2024583"/>
              <a:ext cx="2430676"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QUALITY</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23" name="Straight Connector 22">
              <a:extLst>
                <a:ext uri="{FF2B5EF4-FFF2-40B4-BE49-F238E27FC236}">
                  <a16:creationId xmlns:a16="http://schemas.microsoft.com/office/drawing/2014/main" id="{887346F4-F13F-87CD-0B26-D6A7A1088515}"/>
                </a:ext>
              </a:extLst>
            </p:cNvPr>
            <p:cNvCxnSpPr/>
            <p:nvPr/>
          </p:nvCxnSpPr>
          <p:spPr>
            <a:xfrm>
              <a:off x="2007188" y="2447258"/>
              <a:ext cx="1711842"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24" name="Заголовок 7">
              <a:extLst>
                <a:ext uri="{FF2B5EF4-FFF2-40B4-BE49-F238E27FC236}">
                  <a16:creationId xmlns:a16="http://schemas.microsoft.com/office/drawing/2014/main" id="{5B15A1F9-CA85-9FEC-4E09-D172B51FFB80}"/>
                </a:ext>
              </a:extLst>
            </p:cNvPr>
            <p:cNvSpPr txBox="1">
              <a:spLocks/>
            </p:cNvSpPr>
            <p:nvPr/>
          </p:nvSpPr>
          <p:spPr>
            <a:xfrm>
              <a:off x="1816420" y="3079433"/>
              <a:ext cx="2430676"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MSSP PI</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25" name="Straight Connector 24">
              <a:extLst>
                <a:ext uri="{FF2B5EF4-FFF2-40B4-BE49-F238E27FC236}">
                  <a16:creationId xmlns:a16="http://schemas.microsoft.com/office/drawing/2014/main" id="{40B836DC-F733-58AD-CA5F-B85710B4B5D2}"/>
                </a:ext>
              </a:extLst>
            </p:cNvPr>
            <p:cNvCxnSpPr/>
            <p:nvPr/>
          </p:nvCxnSpPr>
          <p:spPr>
            <a:xfrm>
              <a:off x="2021655" y="3502108"/>
              <a:ext cx="1711842"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26" name="Заголовок 7">
              <a:extLst>
                <a:ext uri="{FF2B5EF4-FFF2-40B4-BE49-F238E27FC236}">
                  <a16:creationId xmlns:a16="http://schemas.microsoft.com/office/drawing/2014/main" id="{C2EC3637-5BCD-CECA-96A1-883DA2D75B80}"/>
                </a:ext>
              </a:extLst>
            </p:cNvPr>
            <p:cNvSpPr txBox="1">
              <a:spLocks/>
            </p:cNvSpPr>
            <p:nvPr/>
          </p:nvSpPr>
          <p:spPr>
            <a:xfrm>
              <a:off x="2418179" y="3968186"/>
              <a:ext cx="2430676"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Analytics</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27" name="Straight Connector 26">
              <a:extLst>
                <a:ext uri="{FF2B5EF4-FFF2-40B4-BE49-F238E27FC236}">
                  <a16:creationId xmlns:a16="http://schemas.microsoft.com/office/drawing/2014/main" id="{19C13497-818A-2065-071D-ED0243F1DE9E}"/>
                </a:ext>
              </a:extLst>
            </p:cNvPr>
            <p:cNvCxnSpPr>
              <a:cxnSpLocks/>
            </p:cNvCxnSpPr>
            <p:nvPr/>
          </p:nvCxnSpPr>
          <p:spPr>
            <a:xfrm>
              <a:off x="2690191" y="4390861"/>
              <a:ext cx="1963117"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28" name="Заголовок 7">
              <a:extLst>
                <a:ext uri="{FF2B5EF4-FFF2-40B4-BE49-F238E27FC236}">
                  <a16:creationId xmlns:a16="http://schemas.microsoft.com/office/drawing/2014/main" id="{1F9BBF93-9390-8232-A778-12B655E62CF2}"/>
                </a:ext>
              </a:extLst>
            </p:cNvPr>
            <p:cNvSpPr txBox="1">
              <a:spLocks/>
            </p:cNvSpPr>
            <p:nvPr/>
          </p:nvSpPr>
          <p:spPr>
            <a:xfrm>
              <a:off x="7343147" y="3677937"/>
              <a:ext cx="4203700"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Point of Care</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29" name="Straight Connector 28">
              <a:extLst>
                <a:ext uri="{FF2B5EF4-FFF2-40B4-BE49-F238E27FC236}">
                  <a16:creationId xmlns:a16="http://schemas.microsoft.com/office/drawing/2014/main" id="{E807BC2C-D78C-38D4-22F8-B608471F9200}"/>
                </a:ext>
              </a:extLst>
            </p:cNvPr>
            <p:cNvCxnSpPr>
              <a:cxnSpLocks/>
            </p:cNvCxnSpPr>
            <p:nvPr/>
          </p:nvCxnSpPr>
          <p:spPr>
            <a:xfrm>
              <a:off x="7192414" y="4089903"/>
              <a:ext cx="2441916"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30" name="Заголовок 7">
              <a:extLst>
                <a:ext uri="{FF2B5EF4-FFF2-40B4-BE49-F238E27FC236}">
                  <a16:creationId xmlns:a16="http://schemas.microsoft.com/office/drawing/2014/main" id="{31953023-E58C-F861-B337-3629B2EB77E8}"/>
                </a:ext>
              </a:extLst>
            </p:cNvPr>
            <p:cNvSpPr txBox="1">
              <a:spLocks/>
            </p:cNvSpPr>
            <p:nvPr/>
          </p:nvSpPr>
          <p:spPr>
            <a:xfrm>
              <a:off x="7889506" y="2867601"/>
              <a:ext cx="4203700"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SME Support</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31" name="Straight Connector 30">
              <a:extLst>
                <a:ext uri="{FF2B5EF4-FFF2-40B4-BE49-F238E27FC236}">
                  <a16:creationId xmlns:a16="http://schemas.microsoft.com/office/drawing/2014/main" id="{13BC6210-CAE5-2361-4A9D-3213A07FA3AE}"/>
                </a:ext>
              </a:extLst>
            </p:cNvPr>
            <p:cNvCxnSpPr>
              <a:cxnSpLocks/>
            </p:cNvCxnSpPr>
            <p:nvPr/>
          </p:nvCxnSpPr>
          <p:spPr>
            <a:xfrm>
              <a:off x="7738773" y="3306071"/>
              <a:ext cx="2399140"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sp>
          <p:nvSpPr>
            <p:cNvPr id="32" name="Заголовок 7">
              <a:extLst>
                <a:ext uri="{FF2B5EF4-FFF2-40B4-BE49-F238E27FC236}">
                  <a16:creationId xmlns:a16="http://schemas.microsoft.com/office/drawing/2014/main" id="{711D3F53-FEE3-18C3-D114-7D439BA2E6B2}"/>
                </a:ext>
              </a:extLst>
            </p:cNvPr>
            <p:cNvSpPr txBox="1">
              <a:spLocks/>
            </p:cNvSpPr>
            <p:nvPr/>
          </p:nvSpPr>
          <p:spPr>
            <a:xfrm>
              <a:off x="7738773" y="1556214"/>
              <a:ext cx="4203700" cy="51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Poppins SemiBold" pitchFamily="2" charset="77"/>
                  <a:ea typeface="+mj-ea"/>
                  <a:cs typeface="Poppins SemiBold" pitchFamily="2" charset="77"/>
                </a:rPr>
                <a:t>Consulting</a:t>
              </a:r>
              <a:endParaRPr kumimoji="0" lang="ru-RU" sz="2400" b="1" i="0" u="none" strike="noStrike" kern="1200" cap="none" spc="300" normalizeH="0" baseline="0" noProof="0">
                <a:ln>
                  <a:noFill/>
                </a:ln>
                <a:solidFill>
                  <a:prstClr val="white"/>
                </a:solidFill>
                <a:effectLst/>
                <a:uLnTx/>
                <a:uFillTx/>
                <a:ea typeface="+mj-ea"/>
                <a:cs typeface="Poppins SemiBold" pitchFamily="2" charset="77"/>
              </a:endParaRPr>
            </a:p>
          </p:txBody>
        </p:sp>
        <p:cxnSp>
          <p:nvCxnSpPr>
            <p:cNvPr id="33" name="Straight Connector 32">
              <a:extLst>
                <a:ext uri="{FF2B5EF4-FFF2-40B4-BE49-F238E27FC236}">
                  <a16:creationId xmlns:a16="http://schemas.microsoft.com/office/drawing/2014/main" id="{ED56902F-B398-99C1-9274-6FBD76060BAC}"/>
                </a:ext>
              </a:extLst>
            </p:cNvPr>
            <p:cNvCxnSpPr>
              <a:cxnSpLocks/>
            </p:cNvCxnSpPr>
            <p:nvPr/>
          </p:nvCxnSpPr>
          <p:spPr>
            <a:xfrm>
              <a:off x="7588040" y="1968180"/>
              <a:ext cx="2046290" cy="0"/>
            </a:xfrm>
            <a:prstGeom prst="line">
              <a:avLst/>
            </a:prstGeom>
            <a:ln w="66675">
              <a:solidFill>
                <a:schemeClr val="bg1">
                  <a:alpha val="44013"/>
                </a:schemeClr>
              </a:solidFill>
            </a:ln>
          </p:spPr>
          <p:style>
            <a:lnRef idx="2">
              <a:schemeClr val="accent1"/>
            </a:lnRef>
            <a:fillRef idx="0">
              <a:schemeClr val="accent1"/>
            </a:fillRef>
            <a:effectRef idx="1">
              <a:schemeClr val="accent1"/>
            </a:effectRef>
            <a:fontRef idx="minor">
              <a:schemeClr val="tx1"/>
            </a:fontRef>
          </p:style>
        </p:cxnSp>
      </p:grpSp>
      <p:pic>
        <p:nvPicPr>
          <p:cNvPr id="35" name="Picture 34">
            <a:extLst>
              <a:ext uri="{FF2B5EF4-FFF2-40B4-BE49-F238E27FC236}">
                <a16:creationId xmlns:a16="http://schemas.microsoft.com/office/drawing/2014/main" id="{2C2125E0-F365-2E1A-B4F8-E4BF90799978}"/>
              </a:ext>
            </a:extLst>
          </p:cNvPr>
          <p:cNvPicPr>
            <a:picLocks noChangeAspect="1"/>
          </p:cNvPicPr>
          <p:nvPr/>
        </p:nvPicPr>
        <p:blipFill>
          <a:blip r:embed="rId3">
            <a:alphaModFix/>
          </a:blip>
          <a:stretch>
            <a:fillRect/>
          </a:stretch>
        </p:blipFill>
        <p:spPr>
          <a:xfrm>
            <a:off x="3685806" y="1676400"/>
            <a:ext cx="4203700" cy="3505200"/>
          </a:xfrm>
          <a:prstGeom prst="rect">
            <a:avLst/>
          </a:prstGeom>
        </p:spPr>
      </p:pic>
      <p:grpSp>
        <p:nvGrpSpPr>
          <p:cNvPr id="3" name="Group 2">
            <a:extLst>
              <a:ext uri="{FF2B5EF4-FFF2-40B4-BE49-F238E27FC236}">
                <a16:creationId xmlns:a16="http://schemas.microsoft.com/office/drawing/2014/main" id="{743FBB3A-5B65-0003-7EDF-A96491C9093B}"/>
              </a:ext>
            </a:extLst>
          </p:cNvPr>
          <p:cNvGrpSpPr/>
          <p:nvPr/>
        </p:nvGrpSpPr>
        <p:grpSpPr>
          <a:xfrm>
            <a:off x="486514" y="2081861"/>
            <a:ext cx="12621601" cy="3483564"/>
            <a:chOff x="486514" y="2081861"/>
            <a:chExt cx="12621601" cy="3483564"/>
          </a:xfrm>
        </p:grpSpPr>
        <p:grpSp>
          <p:nvGrpSpPr>
            <p:cNvPr id="54" name="Group 53">
              <a:extLst>
                <a:ext uri="{FF2B5EF4-FFF2-40B4-BE49-F238E27FC236}">
                  <a16:creationId xmlns:a16="http://schemas.microsoft.com/office/drawing/2014/main" id="{10A4EE97-045E-003E-B16D-0EE5619E4027}"/>
                </a:ext>
              </a:extLst>
            </p:cNvPr>
            <p:cNvGrpSpPr/>
            <p:nvPr/>
          </p:nvGrpSpPr>
          <p:grpSpPr>
            <a:xfrm>
              <a:off x="486514" y="2081861"/>
              <a:ext cx="12621601" cy="3483564"/>
              <a:chOff x="486514" y="2081861"/>
              <a:chExt cx="12621601" cy="3483564"/>
            </a:xfrm>
          </p:grpSpPr>
          <p:sp>
            <p:nvSpPr>
              <p:cNvPr id="38" name="TextBox 37">
                <a:extLst>
                  <a:ext uri="{FF2B5EF4-FFF2-40B4-BE49-F238E27FC236}">
                    <a16:creationId xmlns:a16="http://schemas.microsoft.com/office/drawing/2014/main" id="{007266D9-6B98-4044-4BE2-5D55B49BBF1B}"/>
                  </a:ext>
                </a:extLst>
              </p:cNvPr>
              <p:cNvSpPr txBox="1"/>
              <p:nvPr/>
            </p:nvSpPr>
            <p:spPr>
              <a:xfrm>
                <a:off x="1237306" y="4682580"/>
                <a:ext cx="29057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Benchmark Adjustment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sp>
            <p:nvSpPr>
              <p:cNvPr id="40" name="TextBox 39">
                <a:extLst>
                  <a:ext uri="{FF2B5EF4-FFF2-40B4-BE49-F238E27FC236}">
                    <a16:creationId xmlns:a16="http://schemas.microsoft.com/office/drawing/2014/main" id="{11F9C075-09B7-1A46-2CF6-83F0B6F1DEB2}"/>
                  </a:ext>
                </a:extLst>
              </p:cNvPr>
              <p:cNvSpPr txBox="1"/>
              <p:nvPr/>
            </p:nvSpPr>
            <p:spPr>
              <a:xfrm>
                <a:off x="486514" y="2529109"/>
                <a:ext cx="3185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APP Plus Quality Measure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sp>
            <p:nvSpPr>
              <p:cNvPr id="42" name="TextBox 41">
                <a:extLst>
                  <a:ext uri="{FF2B5EF4-FFF2-40B4-BE49-F238E27FC236}">
                    <a16:creationId xmlns:a16="http://schemas.microsoft.com/office/drawing/2014/main" id="{FC99C4ED-31E8-0DB4-3488-AA9B44C2E0D4}"/>
                  </a:ext>
                </a:extLst>
              </p:cNvPr>
              <p:cNvSpPr txBox="1"/>
              <p:nvPr/>
            </p:nvSpPr>
            <p:spPr>
              <a:xfrm>
                <a:off x="6540077" y="5196093"/>
                <a:ext cx="38731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Maintain 5,000 Beneficiaries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sp>
            <p:nvSpPr>
              <p:cNvPr id="44" name="TextBox 43">
                <a:extLst>
                  <a:ext uri="{FF2B5EF4-FFF2-40B4-BE49-F238E27FC236}">
                    <a16:creationId xmlns:a16="http://schemas.microsoft.com/office/drawing/2014/main" id="{C1652586-5731-50B2-CD29-5E598BD81FBE}"/>
                  </a:ext>
                </a:extLst>
              </p:cNvPr>
              <p:cNvSpPr txBox="1"/>
              <p:nvPr/>
            </p:nvSpPr>
            <p:spPr>
              <a:xfrm>
                <a:off x="2881985" y="5129665"/>
                <a:ext cx="17713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New codes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sp>
            <p:nvSpPr>
              <p:cNvPr id="46" name="TextBox 45">
                <a:extLst>
                  <a:ext uri="{FF2B5EF4-FFF2-40B4-BE49-F238E27FC236}">
                    <a16:creationId xmlns:a16="http://schemas.microsoft.com/office/drawing/2014/main" id="{16666F7D-1E7D-78C2-923E-A7AD7C96CE06}"/>
                  </a:ext>
                </a:extLst>
              </p:cNvPr>
              <p:cNvSpPr txBox="1"/>
              <p:nvPr/>
            </p:nvSpPr>
            <p:spPr>
              <a:xfrm>
                <a:off x="7694755" y="2081861"/>
                <a:ext cx="18872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QPP changes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sp>
            <p:nvSpPr>
              <p:cNvPr id="47" name="TextBox 46">
                <a:extLst>
                  <a:ext uri="{FF2B5EF4-FFF2-40B4-BE49-F238E27FC236}">
                    <a16:creationId xmlns:a16="http://schemas.microsoft.com/office/drawing/2014/main" id="{2A655C83-CE6A-9903-113F-CA9A77C6AB03}"/>
                  </a:ext>
                </a:extLst>
              </p:cNvPr>
              <p:cNvSpPr txBox="1"/>
              <p:nvPr/>
            </p:nvSpPr>
            <p:spPr>
              <a:xfrm>
                <a:off x="8143171" y="3340575"/>
                <a:ext cx="4964944" cy="37601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mn-cs"/>
                  </a:rPr>
                  <a:t>Financial, Quality, Pop Health </a:t>
                </a:r>
              </a:p>
            </p:txBody>
          </p:sp>
          <p:sp>
            <p:nvSpPr>
              <p:cNvPr id="51" name="TextBox 50">
                <a:extLst>
                  <a:ext uri="{FF2B5EF4-FFF2-40B4-BE49-F238E27FC236}">
                    <a16:creationId xmlns:a16="http://schemas.microsoft.com/office/drawing/2014/main" id="{66E625AF-8985-B9CA-E347-07C6A0CCB595}"/>
                  </a:ext>
                </a:extLst>
              </p:cNvPr>
              <p:cNvSpPr txBox="1"/>
              <p:nvPr/>
            </p:nvSpPr>
            <p:spPr>
              <a:xfrm>
                <a:off x="7694173" y="2416348"/>
                <a:ext cx="33233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Poppins"/>
                    <a:ea typeface="+mn-ea"/>
                    <a:cs typeface="Poppins"/>
                  </a:rPr>
                  <a:t>MSSP and CMMI Models  </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grpSp>
        <p:sp>
          <p:nvSpPr>
            <p:cNvPr id="2" name="TextBox 1">
              <a:extLst>
                <a:ext uri="{FF2B5EF4-FFF2-40B4-BE49-F238E27FC236}">
                  <a16:creationId xmlns:a16="http://schemas.microsoft.com/office/drawing/2014/main" id="{3AE1E71A-F449-DB21-3692-B008943975C2}"/>
                </a:ext>
              </a:extLst>
            </p:cNvPr>
            <p:cNvSpPr txBox="1"/>
            <p:nvPr/>
          </p:nvSpPr>
          <p:spPr>
            <a:xfrm>
              <a:off x="8385880" y="4191839"/>
              <a:ext cx="18872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00"/>
                  </a:solidFill>
                  <a:effectLst/>
                  <a:uLnTx/>
                  <a:uFillTx/>
                  <a:latin typeface="Poppins"/>
                  <a:ea typeface="+mn-ea"/>
                  <a:cs typeface="+mn-cs"/>
                </a:rPr>
                <a:t>CareBotic</a:t>
              </a:r>
              <a:endParaRPr kumimoji="0" lang="en-US" sz="1800" b="0" i="0" u="none" strike="noStrike" kern="1200" cap="none" spc="0" normalizeH="0" baseline="0" noProof="0">
                <a:ln>
                  <a:noFill/>
                </a:ln>
                <a:solidFill>
                  <a:srgbClr val="FFFF00"/>
                </a:solidFill>
                <a:effectLst/>
                <a:uLnTx/>
                <a:uFillTx/>
                <a:latin typeface="Poppins"/>
                <a:ea typeface="+mn-ea"/>
                <a:cs typeface="+mn-cs"/>
              </a:endParaRPr>
            </a:p>
          </p:txBody>
        </p:sp>
      </p:grpSp>
    </p:spTree>
    <p:extLst>
      <p:ext uri="{BB962C8B-B14F-4D97-AF65-F5344CB8AC3E}">
        <p14:creationId xmlns:p14="http://schemas.microsoft.com/office/powerpoint/2010/main" val="12089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909E2-7C88-CAA9-92DF-545F527A9BDD}"/>
              </a:ext>
            </a:extLst>
          </p:cNvPr>
          <p:cNvSpPr>
            <a:spLocks noGrp="1"/>
          </p:cNvSpPr>
          <p:nvPr>
            <p:ph type="sldNum" sz="quarter" idx="4"/>
          </p:nvPr>
        </p:nvSpPr>
        <p:spPr/>
        <p:txBody>
          <a:bodyPr/>
          <a:lstStyle/>
          <a:p>
            <a:fld id="{771BC3C4-56AD-BD48-9E51-8E040C5F6F46}" type="slidenum">
              <a:rPr lang="en-US" smtClean="0"/>
              <a:pPr/>
              <a:t>40</a:t>
            </a:fld>
            <a:endParaRPr lang="en-US"/>
          </a:p>
        </p:txBody>
      </p:sp>
      <p:sp>
        <p:nvSpPr>
          <p:cNvPr id="3" name="Title 1">
            <a:extLst>
              <a:ext uri="{FF2B5EF4-FFF2-40B4-BE49-F238E27FC236}">
                <a16:creationId xmlns:a16="http://schemas.microsoft.com/office/drawing/2014/main" id="{7D74F5C9-10B2-A24F-678C-213221972B45}"/>
              </a:ext>
            </a:extLst>
          </p:cNvPr>
          <p:cNvSpPr txBox="1">
            <a:spLocks/>
          </p:cNvSpPr>
          <p:nvPr/>
        </p:nvSpPr>
        <p:spPr>
          <a:xfrm>
            <a:off x="1463675" y="82526"/>
            <a:ext cx="4851400" cy="90297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QRDA Category I Files</a:t>
            </a:r>
          </a:p>
        </p:txBody>
      </p:sp>
      <p:sp>
        <p:nvSpPr>
          <p:cNvPr id="4" name="Content Placeholder 2">
            <a:extLst>
              <a:ext uri="{FF2B5EF4-FFF2-40B4-BE49-F238E27FC236}">
                <a16:creationId xmlns:a16="http://schemas.microsoft.com/office/drawing/2014/main" id="{DA135D68-9039-3E33-FFF9-CE7386B5E79D}"/>
              </a:ext>
            </a:extLst>
          </p:cNvPr>
          <p:cNvSpPr txBox="1">
            <a:spLocks/>
          </p:cNvSpPr>
          <p:nvPr/>
        </p:nvSpPr>
        <p:spPr>
          <a:xfrm>
            <a:off x="2374900" y="738754"/>
            <a:ext cx="8353425" cy="260126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QRDA is a Clinical Document Architecture (CDA)-based standard for reporting patient quality data for one or more quality measures</a:t>
            </a:r>
          </a:p>
          <a:p>
            <a:pPr lvl="1"/>
            <a:r>
              <a:rPr lang="en-US" sz="1600" b="1" dirty="0">
                <a:solidFill>
                  <a:srgbClr val="FF0000"/>
                </a:solidFill>
              </a:rPr>
              <a:t>QRDA Category I (Single Patient Report) </a:t>
            </a:r>
            <a:r>
              <a:rPr lang="en-US" sz="1600" dirty="0"/>
              <a:t>Individual patient-level report that contains data defined in the measure.</a:t>
            </a:r>
          </a:p>
          <a:p>
            <a:pPr lvl="1"/>
            <a:r>
              <a:rPr lang="en-US" sz="1600" b="1" dirty="0"/>
              <a:t>QRDA Category III (Calculated Report) </a:t>
            </a:r>
            <a:r>
              <a:rPr lang="en-US" sz="1600" dirty="0"/>
              <a:t>Aggregate quality report with a result for a given population and period of time.</a:t>
            </a:r>
          </a:p>
          <a:p>
            <a:pPr lvl="1"/>
            <a:endParaRPr lang="en-US" sz="1600" dirty="0"/>
          </a:p>
          <a:p>
            <a:pPr lvl="1"/>
            <a:endParaRPr lang="en-US" sz="1600" dirty="0"/>
          </a:p>
        </p:txBody>
      </p:sp>
      <p:pic>
        <p:nvPicPr>
          <p:cNvPr id="5" name="Picture 4" descr="A screenshot of a cell phone&#10;&#10;Description automatically generated">
            <a:extLst>
              <a:ext uri="{FF2B5EF4-FFF2-40B4-BE49-F238E27FC236}">
                <a16:creationId xmlns:a16="http://schemas.microsoft.com/office/drawing/2014/main" id="{56A5F833-5265-1193-3A62-C18A07876E29}"/>
              </a:ext>
            </a:extLst>
          </p:cNvPr>
          <p:cNvPicPr>
            <a:picLocks noChangeAspect="1"/>
          </p:cNvPicPr>
          <p:nvPr/>
        </p:nvPicPr>
        <p:blipFill rotWithShape="1">
          <a:blip r:embed="rId2"/>
          <a:srcRect b="22336"/>
          <a:stretch/>
        </p:blipFill>
        <p:spPr>
          <a:xfrm>
            <a:off x="4243197" y="4440680"/>
            <a:ext cx="5170677" cy="2098231"/>
          </a:xfrm>
          <a:prstGeom prst="rect">
            <a:avLst/>
          </a:prstGeom>
        </p:spPr>
      </p:pic>
      <p:sp>
        <p:nvSpPr>
          <p:cNvPr id="6" name="TextBox 5">
            <a:extLst>
              <a:ext uri="{FF2B5EF4-FFF2-40B4-BE49-F238E27FC236}">
                <a16:creationId xmlns:a16="http://schemas.microsoft.com/office/drawing/2014/main" id="{CCB0768C-9153-4E9F-F553-C24CDE3C585A}"/>
              </a:ext>
            </a:extLst>
          </p:cNvPr>
          <p:cNvSpPr txBox="1"/>
          <p:nvPr/>
        </p:nvSpPr>
        <p:spPr>
          <a:xfrm>
            <a:off x="3578351" y="3517979"/>
            <a:ext cx="6183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57575"/>
                </a:solidFill>
                <a:effectLst/>
                <a:uLnTx/>
                <a:uFillTx/>
                <a:latin typeface="Century Gothic"/>
                <a:ea typeface="+mn-ea"/>
                <a:cs typeface="+mn-cs"/>
              </a:rPr>
              <a:t>Health Endeavors only accepts QRDA Category I files.</a:t>
            </a:r>
          </a:p>
        </p:txBody>
      </p:sp>
    </p:spTree>
    <p:extLst>
      <p:ext uri="{BB962C8B-B14F-4D97-AF65-F5344CB8AC3E}">
        <p14:creationId xmlns:p14="http://schemas.microsoft.com/office/powerpoint/2010/main" val="188232754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EEDFF5-B008-6C46-8735-AD67CA847AF0}"/>
              </a:ext>
            </a:extLst>
          </p:cNvPr>
          <p:cNvSpPr>
            <a:spLocks noGrp="1"/>
          </p:cNvSpPr>
          <p:nvPr>
            <p:ph type="sldNum" sz="quarter" idx="4"/>
          </p:nvPr>
        </p:nvSpPr>
        <p:spPr/>
        <p:txBody>
          <a:bodyPr/>
          <a:lstStyle/>
          <a:p>
            <a:fld id="{771BC3C4-56AD-BD48-9E51-8E040C5F6F46}" type="slidenum">
              <a:rPr lang="en-US" smtClean="0"/>
              <a:pPr/>
              <a:t>41</a:t>
            </a:fld>
            <a:endParaRPr lang="en-US"/>
          </a:p>
        </p:txBody>
      </p:sp>
      <p:sp>
        <p:nvSpPr>
          <p:cNvPr id="3" name="Title 1">
            <a:extLst>
              <a:ext uri="{FF2B5EF4-FFF2-40B4-BE49-F238E27FC236}">
                <a16:creationId xmlns:a16="http://schemas.microsoft.com/office/drawing/2014/main" id="{5F5A20BF-CEA7-E2C1-C411-19D2D8B3D0E3}"/>
              </a:ext>
            </a:extLst>
          </p:cNvPr>
          <p:cNvSpPr txBox="1">
            <a:spLocks/>
          </p:cNvSpPr>
          <p:nvPr/>
        </p:nvSpPr>
        <p:spPr>
          <a:xfrm>
            <a:off x="2037522" y="274638"/>
            <a:ext cx="8686800" cy="94787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Health Endeavors File Processing Calendar </a:t>
            </a:r>
            <a:br>
              <a:rPr lang="en-US" sz="3200" dirty="0"/>
            </a:br>
            <a:r>
              <a:rPr lang="en-US" sz="3200" dirty="0">
                <a:hlinkClick r:id="rId2"/>
              </a:rPr>
              <a:t>https://www.pophealthproject.com/pop-health-projects</a:t>
            </a:r>
            <a:endParaRPr lang="en-US" sz="3200" dirty="0"/>
          </a:p>
        </p:txBody>
      </p:sp>
      <p:pic>
        <p:nvPicPr>
          <p:cNvPr id="6" name="Picture 5">
            <a:extLst>
              <a:ext uri="{FF2B5EF4-FFF2-40B4-BE49-F238E27FC236}">
                <a16:creationId xmlns:a16="http://schemas.microsoft.com/office/drawing/2014/main" id="{98359CA8-C414-7FC7-C20B-6D3956F2C282}"/>
              </a:ext>
            </a:extLst>
          </p:cNvPr>
          <p:cNvPicPr>
            <a:picLocks noChangeAspect="1"/>
          </p:cNvPicPr>
          <p:nvPr/>
        </p:nvPicPr>
        <p:blipFill>
          <a:blip r:embed="rId3"/>
          <a:stretch>
            <a:fillRect/>
          </a:stretch>
        </p:blipFill>
        <p:spPr>
          <a:xfrm>
            <a:off x="2931149" y="1107584"/>
            <a:ext cx="7147129" cy="5248765"/>
          </a:xfrm>
          <a:prstGeom prst="rect">
            <a:avLst/>
          </a:prstGeom>
        </p:spPr>
      </p:pic>
    </p:spTree>
    <p:extLst>
      <p:ext uri="{BB962C8B-B14F-4D97-AF65-F5344CB8AC3E}">
        <p14:creationId xmlns:p14="http://schemas.microsoft.com/office/powerpoint/2010/main" val="198866923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B69F7C-3D60-6A63-0643-CFA86022C2A0}"/>
              </a:ext>
            </a:extLst>
          </p:cNvPr>
          <p:cNvSpPr>
            <a:spLocks noGrp="1"/>
          </p:cNvSpPr>
          <p:nvPr>
            <p:ph type="sldNum" sz="quarter" idx="4"/>
          </p:nvPr>
        </p:nvSpPr>
        <p:spPr/>
        <p:txBody>
          <a:bodyPr/>
          <a:lstStyle/>
          <a:p>
            <a:fld id="{771BC3C4-56AD-BD48-9E51-8E040C5F6F46}" type="slidenum">
              <a:rPr lang="en-US" smtClean="0"/>
              <a:pPr/>
              <a:t>42</a:t>
            </a:fld>
            <a:endParaRPr lang="en-US"/>
          </a:p>
        </p:txBody>
      </p:sp>
      <p:sp>
        <p:nvSpPr>
          <p:cNvPr id="3" name="Title 1">
            <a:extLst>
              <a:ext uri="{FF2B5EF4-FFF2-40B4-BE49-F238E27FC236}">
                <a16:creationId xmlns:a16="http://schemas.microsoft.com/office/drawing/2014/main" id="{90D272B8-C5B9-B9A5-3AAC-A66AD1B8499C}"/>
              </a:ext>
            </a:extLst>
          </p:cNvPr>
          <p:cNvSpPr txBox="1">
            <a:spLocks/>
          </p:cNvSpPr>
          <p:nvPr/>
        </p:nvSpPr>
        <p:spPr>
          <a:xfrm>
            <a:off x="1543878" y="136526"/>
            <a:ext cx="9104243" cy="1143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What is my practice or NPI quality score?</a:t>
            </a:r>
            <a:endParaRPr lang="en-US" dirty="0"/>
          </a:p>
        </p:txBody>
      </p:sp>
      <p:sp>
        <p:nvSpPr>
          <p:cNvPr id="4" name="Content Placeholder 3">
            <a:extLst>
              <a:ext uri="{FF2B5EF4-FFF2-40B4-BE49-F238E27FC236}">
                <a16:creationId xmlns:a16="http://schemas.microsoft.com/office/drawing/2014/main" id="{009196FB-70F7-7365-F761-A57112D90BDE}"/>
              </a:ext>
            </a:extLst>
          </p:cNvPr>
          <p:cNvSpPr txBox="1">
            <a:spLocks/>
          </p:cNvSpPr>
          <p:nvPr/>
        </p:nvSpPr>
        <p:spPr>
          <a:xfrm>
            <a:off x="1543878" y="1938130"/>
            <a:ext cx="4467823" cy="4049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Quality Measures Scoring Tool calculates scores at the practice/provider level.</a:t>
            </a:r>
          </a:p>
          <a:p>
            <a:pPr marL="0" indent="0">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2D181B03-8BC8-3709-2A61-863812EB6E72}"/>
              </a:ext>
            </a:extLst>
          </p:cNvPr>
          <p:cNvPicPr>
            <a:picLocks noChangeAspect="1"/>
          </p:cNvPicPr>
          <p:nvPr/>
        </p:nvPicPr>
        <p:blipFill>
          <a:blip r:embed="rId2"/>
          <a:srcRect l="27694" r="35053" b="2"/>
          <a:stretch/>
        </p:blipFill>
        <p:spPr>
          <a:xfrm>
            <a:off x="6877878" y="1462087"/>
            <a:ext cx="4467823" cy="4525963"/>
          </a:xfrm>
          <a:prstGeom prst="rect">
            <a:avLst/>
          </a:prstGeom>
          <a:noFill/>
        </p:spPr>
      </p:pic>
    </p:spTree>
    <p:extLst>
      <p:ext uri="{BB962C8B-B14F-4D97-AF65-F5344CB8AC3E}">
        <p14:creationId xmlns:p14="http://schemas.microsoft.com/office/powerpoint/2010/main" val="178585163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7E038-9721-F273-63C8-93D0CC62FE63}"/>
              </a:ext>
            </a:extLst>
          </p:cNvPr>
          <p:cNvSpPr>
            <a:spLocks noGrp="1"/>
          </p:cNvSpPr>
          <p:nvPr>
            <p:ph type="sldNum" sz="quarter" idx="4"/>
          </p:nvPr>
        </p:nvSpPr>
        <p:spPr/>
        <p:txBody>
          <a:bodyPr/>
          <a:lstStyle/>
          <a:p>
            <a:fld id="{771BC3C4-56AD-BD48-9E51-8E040C5F6F46}" type="slidenum">
              <a:rPr lang="en-US" smtClean="0"/>
              <a:pPr/>
              <a:t>43</a:t>
            </a:fld>
            <a:endParaRPr lang="en-US"/>
          </a:p>
        </p:txBody>
      </p:sp>
      <p:sp>
        <p:nvSpPr>
          <p:cNvPr id="3" name="Title 1">
            <a:extLst>
              <a:ext uri="{FF2B5EF4-FFF2-40B4-BE49-F238E27FC236}">
                <a16:creationId xmlns:a16="http://schemas.microsoft.com/office/drawing/2014/main" id="{1EEEC596-9D15-949F-723B-57A6556E95D6}"/>
              </a:ext>
            </a:extLst>
          </p:cNvPr>
          <p:cNvSpPr txBox="1">
            <a:spLocks/>
          </p:cNvSpPr>
          <p:nvPr/>
        </p:nvSpPr>
        <p:spPr>
          <a:xfrm>
            <a:off x="2474843" y="32433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CMS Web Interface Benchmarks</a:t>
            </a:r>
            <a:endParaRPr lang="en-US" dirty="0"/>
          </a:p>
        </p:txBody>
      </p:sp>
      <p:pic>
        <p:nvPicPr>
          <p:cNvPr id="6" name="Picture 5">
            <a:extLst>
              <a:ext uri="{FF2B5EF4-FFF2-40B4-BE49-F238E27FC236}">
                <a16:creationId xmlns:a16="http://schemas.microsoft.com/office/drawing/2014/main" id="{F03EB0CE-36A3-DFCE-833E-E913B0F79CE4}"/>
              </a:ext>
            </a:extLst>
          </p:cNvPr>
          <p:cNvPicPr>
            <a:picLocks noChangeAspect="1"/>
          </p:cNvPicPr>
          <p:nvPr/>
        </p:nvPicPr>
        <p:blipFill>
          <a:blip r:embed="rId2"/>
          <a:stretch>
            <a:fillRect/>
          </a:stretch>
        </p:blipFill>
        <p:spPr>
          <a:xfrm>
            <a:off x="2802835" y="1114733"/>
            <a:ext cx="8008984" cy="4927488"/>
          </a:xfrm>
          <a:prstGeom prst="rect">
            <a:avLst/>
          </a:prstGeom>
        </p:spPr>
      </p:pic>
    </p:spTree>
    <p:extLst>
      <p:ext uri="{BB962C8B-B14F-4D97-AF65-F5344CB8AC3E}">
        <p14:creationId xmlns:p14="http://schemas.microsoft.com/office/powerpoint/2010/main" val="173027914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05C1A1-C92F-F90A-A0A3-37F0C698949A}"/>
              </a:ext>
            </a:extLst>
          </p:cNvPr>
          <p:cNvSpPr>
            <a:spLocks noGrp="1"/>
          </p:cNvSpPr>
          <p:nvPr>
            <p:ph type="sldNum" sz="quarter" idx="4"/>
          </p:nvPr>
        </p:nvSpPr>
        <p:spPr/>
        <p:txBody>
          <a:bodyPr/>
          <a:lstStyle/>
          <a:p>
            <a:fld id="{771BC3C4-56AD-BD48-9E51-8E040C5F6F46}" type="slidenum">
              <a:rPr lang="en-US" smtClean="0"/>
              <a:pPr/>
              <a:t>44</a:t>
            </a:fld>
            <a:endParaRPr lang="en-US"/>
          </a:p>
        </p:txBody>
      </p:sp>
      <p:sp>
        <p:nvSpPr>
          <p:cNvPr id="3" name="Title 1">
            <a:extLst>
              <a:ext uri="{FF2B5EF4-FFF2-40B4-BE49-F238E27FC236}">
                <a16:creationId xmlns:a16="http://schemas.microsoft.com/office/drawing/2014/main" id="{AA51BFC5-3AA5-4823-3457-0750BFB6E050}"/>
              </a:ext>
            </a:extLst>
          </p:cNvPr>
          <p:cNvSpPr txBox="1">
            <a:spLocks/>
          </p:cNvSpPr>
          <p:nvPr/>
        </p:nvSpPr>
        <p:spPr>
          <a:xfrm>
            <a:off x="2594113" y="304455"/>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500" b="1" dirty="0"/>
            </a:br>
            <a:r>
              <a:rPr lang="en-US" sz="2500" b="1" dirty="0"/>
              <a:t>CMS WI Random Sample Optimal Gaps Analysis Report</a:t>
            </a:r>
            <a:br>
              <a:rPr lang="en-US" sz="2500" b="1" dirty="0"/>
            </a:br>
            <a:endParaRPr lang="en-US" sz="2500" dirty="0"/>
          </a:p>
        </p:txBody>
      </p:sp>
      <p:pic>
        <p:nvPicPr>
          <p:cNvPr id="4" name="Picture 3">
            <a:extLst>
              <a:ext uri="{FF2B5EF4-FFF2-40B4-BE49-F238E27FC236}">
                <a16:creationId xmlns:a16="http://schemas.microsoft.com/office/drawing/2014/main" id="{A46F2A43-80C7-9FE4-D89D-E72AD677052C}"/>
              </a:ext>
            </a:extLst>
          </p:cNvPr>
          <p:cNvPicPr>
            <a:picLocks noChangeAspect="1"/>
          </p:cNvPicPr>
          <p:nvPr/>
        </p:nvPicPr>
        <p:blipFill>
          <a:blip r:embed="rId2"/>
          <a:stretch>
            <a:fillRect/>
          </a:stretch>
        </p:blipFill>
        <p:spPr>
          <a:xfrm>
            <a:off x="1451111" y="2239523"/>
            <a:ext cx="10505501" cy="2521320"/>
          </a:xfrm>
          <a:prstGeom prst="rect">
            <a:avLst/>
          </a:prstGeom>
          <a:noFill/>
        </p:spPr>
      </p:pic>
    </p:spTree>
    <p:extLst>
      <p:ext uri="{BB962C8B-B14F-4D97-AF65-F5344CB8AC3E}">
        <p14:creationId xmlns:p14="http://schemas.microsoft.com/office/powerpoint/2010/main" val="395401713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1D294-86DD-900E-DF15-0CF35FBE118B}"/>
              </a:ext>
            </a:extLst>
          </p:cNvPr>
          <p:cNvSpPr>
            <a:spLocks noGrp="1"/>
          </p:cNvSpPr>
          <p:nvPr>
            <p:ph type="sldNum" sz="quarter" idx="4"/>
          </p:nvPr>
        </p:nvSpPr>
        <p:spPr/>
        <p:txBody>
          <a:bodyPr/>
          <a:lstStyle/>
          <a:p>
            <a:fld id="{771BC3C4-56AD-BD48-9E51-8E040C5F6F46}" type="slidenum">
              <a:rPr lang="en-US" smtClean="0"/>
              <a:pPr/>
              <a:t>45</a:t>
            </a:fld>
            <a:endParaRPr lang="en-US"/>
          </a:p>
        </p:txBody>
      </p:sp>
      <p:sp>
        <p:nvSpPr>
          <p:cNvPr id="3" name="Title 1">
            <a:extLst>
              <a:ext uri="{FF2B5EF4-FFF2-40B4-BE49-F238E27FC236}">
                <a16:creationId xmlns:a16="http://schemas.microsoft.com/office/drawing/2014/main" id="{8BEE1D78-0F6E-8E04-253B-1AEF831F95A9}"/>
              </a:ext>
            </a:extLst>
          </p:cNvPr>
          <p:cNvSpPr txBox="1">
            <a:spLocks/>
          </p:cNvSpPr>
          <p:nvPr/>
        </p:nvSpPr>
        <p:spPr>
          <a:xfrm>
            <a:off x="3028950" y="136526"/>
            <a:ext cx="6743700" cy="1264762"/>
          </a:xfrm>
          <a:prstGeom prst="rect">
            <a:avLst/>
          </a:prstGeom>
          <a:solidFill>
            <a:srgbClr val="FFFFFF"/>
          </a:solidFill>
          <a:ln w="38100">
            <a:solidFill>
              <a:schemeClr val="bg1"/>
            </a:solidFill>
            <a:miter lim="800000"/>
          </a:ln>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b="1" dirty="0"/>
            </a:br>
            <a:r>
              <a:rPr lang="en-US" sz="3200" b="1" dirty="0"/>
              <a:t>CMS WI Random Sample Optimal Gaps Analysis Report</a:t>
            </a:r>
            <a:br>
              <a:rPr lang="en-US" sz="3200" b="1" dirty="0">
                <a:solidFill>
                  <a:srgbClr val="404040"/>
                </a:solidFill>
              </a:rPr>
            </a:br>
            <a:endParaRPr lang="en-US" sz="3200" dirty="0">
              <a:solidFill>
                <a:srgbClr val="404040"/>
              </a:solidFill>
            </a:endParaRPr>
          </a:p>
        </p:txBody>
      </p:sp>
      <p:sp>
        <p:nvSpPr>
          <p:cNvPr id="4" name="Rectangle 3">
            <a:extLst>
              <a:ext uri="{FF2B5EF4-FFF2-40B4-BE49-F238E27FC236}">
                <a16:creationId xmlns:a16="http://schemas.microsoft.com/office/drawing/2014/main" id="{3B7E5750-5053-A5E0-387C-AD1484D464A6}"/>
              </a:ext>
            </a:extLst>
          </p:cNvPr>
          <p:cNvSpPr/>
          <p:nvPr/>
        </p:nvSpPr>
        <p:spPr>
          <a:xfrm>
            <a:off x="2048337" y="4406150"/>
            <a:ext cx="8963341" cy="369332"/>
          </a:xfrm>
          <a:prstGeom prst="rect">
            <a:avLst/>
          </a:prstGeom>
        </p:spPr>
        <p:txBody>
          <a:bodyPr wrap="square">
            <a:spAutoFit/>
          </a:bodyPr>
          <a:lstStyle/>
          <a:p>
            <a:pPr algn="ctr"/>
            <a:r>
              <a:rPr lang="en-US" dirty="0">
                <a:highlight>
                  <a:srgbClr val="FFFF00"/>
                </a:highlight>
              </a:rPr>
              <a:t>Optimal Gaps Analysis calculates the best possible quality score you can achieve.</a:t>
            </a:r>
          </a:p>
        </p:txBody>
      </p:sp>
      <p:pic>
        <p:nvPicPr>
          <p:cNvPr id="5" name="Picture 4">
            <a:extLst>
              <a:ext uri="{FF2B5EF4-FFF2-40B4-BE49-F238E27FC236}">
                <a16:creationId xmlns:a16="http://schemas.microsoft.com/office/drawing/2014/main" id="{19046CD1-C2C3-11FA-C219-448C91B3E515}"/>
              </a:ext>
            </a:extLst>
          </p:cNvPr>
          <p:cNvPicPr>
            <a:picLocks noChangeAspect="1"/>
          </p:cNvPicPr>
          <p:nvPr/>
        </p:nvPicPr>
        <p:blipFill>
          <a:blip r:embed="rId2"/>
          <a:stretch>
            <a:fillRect/>
          </a:stretch>
        </p:blipFill>
        <p:spPr>
          <a:xfrm>
            <a:off x="1989080" y="1499546"/>
            <a:ext cx="9081856" cy="2468880"/>
          </a:xfrm>
          <a:prstGeom prst="rect">
            <a:avLst/>
          </a:prstGeom>
        </p:spPr>
      </p:pic>
    </p:spTree>
    <p:extLst>
      <p:ext uri="{BB962C8B-B14F-4D97-AF65-F5344CB8AC3E}">
        <p14:creationId xmlns:p14="http://schemas.microsoft.com/office/powerpoint/2010/main" val="416019518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206FAB-3D10-AD1D-4BD4-589C261DCF60}"/>
              </a:ext>
            </a:extLst>
          </p:cNvPr>
          <p:cNvSpPr>
            <a:spLocks noGrp="1"/>
          </p:cNvSpPr>
          <p:nvPr>
            <p:ph type="sldNum" sz="quarter" idx="4"/>
          </p:nvPr>
        </p:nvSpPr>
        <p:spPr/>
        <p:txBody>
          <a:bodyPr/>
          <a:lstStyle/>
          <a:p>
            <a:fld id="{771BC3C4-56AD-BD48-9E51-8E040C5F6F46}" type="slidenum">
              <a:rPr lang="en-US" smtClean="0"/>
              <a:pPr/>
              <a:t>46</a:t>
            </a:fld>
            <a:endParaRPr lang="en-US"/>
          </a:p>
        </p:txBody>
      </p:sp>
      <p:sp>
        <p:nvSpPr>
          <p:cNvPr id="3" name="Title 1">
            <a:extLst>
              <a:ext uri="{FF2B5EF4-FFF2-40B4-BE49-F238E27FC236}">
                <a16:creationId xmlns:a16="http://schemas.microsoft.com/office/drawing/2014/main" id="{C0C7AB86-7099-08E9-938C-0E91843BCF66}"/>
              </a:ext>
            </a:extLst>
          </p:cNvPr>
          <p:cNvSpPr txBox="1">
            <a:spLocks/>
          </p:cNvSpPr>
          <p:nvPr/>
        </p:nvSpPr>
        <p:spPr>
          <a:xfrm>
            <a:off x="1490596" y="177380"/>
            <a:ext cx="7549592" cy="12984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a:t>Tips &amp; Pitfalls</a:t>
            </a:r>
            <a:endParaRPr lang="en-US" sz="4200" b="1" dirty="0"/>
          </a:p>
        </p:txBody>
      </p:sp>
      <p:graphicFrame>
        <p:nvGraphicFramePr>
          <p:cNvPr id="4" name="Content Placeholder 2">
            <a:extLst>
              <a:ext uri="{FF2B5EF4-FFF2-40B4-BE49-F238E27FC236}">
                <a16:creationId xmlns:a16="http://schemas.microsoft.com/office/drawing/2014/main" id="{8C49242D-6F8E-7C8D-BFF2-E82045A7FFE9}"/>
              </a:ext>
            </a:extLst>
          </p:cNvPr>
          <p:cNvGraphicFramePr>
            <a:graphicFrameLocks/>
          </p:cNvGraphicFramePr>
          <p:nvPr>
            <p:extLst>
              <p:ext uri="{D42A27DB-BD31-4B8C-83A1-F6EECF244321}">
                <p14:modId xmlns:p14="http://schemas.microsoft.com/office/powerpoint/2010/main" val="1622570281"/>
              </p:ext>
            </p:extLst>
          </p:nvPr>
        </p:nvGraphicFramePr>
        <p:xfrm>
          <a:off x="1490596" y="1723209"/>
          <a:ext cx="10320405" cy="363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674036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0136-D7DD-5870-5AFE-12CC495C54C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5992B7-0E6C-5CE0-10CF-2385F3F85495}"/>
              </a:ext>
            </a:extLst>
          </p:cNvPr>
          <p:cNvSpPr>
            <a:spLocks noGrp="1"/>
          </p:cNvSpPr>
          <p:nvPr>
            <p:ph type="sldNum" sz="quarter" idx="4"/>
          </p:nvPr>
        </p:nvSpPr>
        <p:spPr/>
        <p:txBody>
          <a:bodyPr/>
          <a:lstStyle/>
          <a:p>
            <a:fld id="{771BC3C4-56AD-BD48-9E51-8E040C5F6F46}" type="slidenum">
              <a:rPr lang="en-US" smtClean="0"/>
              <a:pPr/>
              <a:t>47</a:t>
            </a:fld>
            <a:endParaRPr lang="en-US"/>
          </a:p>
        </p:txBody>
      </p:sp>
      <p:sp>
        <p:nvSpPr>
          <p:cNvPr id="2" name="Title 1">
            <a:extLst>
              <a:ext uri="{FF2B5EF4-FFF2-40B4-BE49-F238E27FC236}">
                <a16:creationId xmlns:a16="http://schemas.microsoft.com/office/drawing/2014/main" id="{E5D0033A-EA9F-5F8A-32A7-FB9738D64FB8}"/>
              </a:ext>
            </a:extLst>
          </p:cNvPr>
          <p:cNvSpPr txBox="1">
            <a:spLocks/>
          </p:cNvSpPr>
          <p:nvPr/>
        </p:nvSpPr>
        <p:spPr>
          <a:xfrm>
            <a:off x="2888361" y="136526"/>
            <a:ext cx="7879842"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Reminder - Reporting Timeline</a:t>
            </a:r>
            <a:endParaRPr lang="en-US" b="1" dirty="0"/>
          </a:p>
        </p:txBody>
      </p:sp>
      <p:graphicFrame>
        <p:nvGraphicFramePr>
          <p:cNvPr id="5" name="Content Placeholder 5">
            <a:extLst>
              <a:ext uri="{FF2B5EF4-FFF2-40B4-BE49-F238E27FC236}">
                <a16:creationId xmlns:a16="http://schemas.microsoft.com/office/drawing/2014/main" id="{7EDDE504-6861-14CB-A109-0046F6555771}"/>
              </a:ext>
            </a:extLst>
          </p:cNvPr>
          <p:cNvGraphicFramePr>
            <a:graphicFrameLocks/>
          </p:cNvGraphicFramePr>
          <p:nvPr>
            <p:extLst>
              <p:ext uri="{D42A27DB-BD31-4B8C-83A1-F6EECF244321}">
                <p14:modId xmlns:p14="http://schemas.microsoft.com/office/powerpoint/2010/main" val="32478200"/>
              </p:ext>
            </p:extLst>
          </p:nvPr>
        </p:nvGraphicFramePr>
        <p:xfrm>
          <a:off x="1752600" y="1504703"/>
          <a:ext cx="10048875" cy="3848594"/>
        </p:xfrm>
        <a:graphic>
          <a:graphicData uri="http://schemas.openxmlformats.org/drawingml/2006/table">
            <a:tbl>
              <a:tblPr firstRow="1" bandRow="1">
                <a:tableStyleId>{3B4B98B0-60AC-42C2-AFA5-B58CD77FA1E5}</a:tableStyleId>
              </a:tblPr>
              <a:tblGrid>
                <a:gridCol w="5127183">
                  <a:extLst>
                    <a:ext uri="{9D8B030D-6E8A-4147-A177-3AD203B41FA5}">
                      <a16:colId xmlns:a16="http://schemas.microsoft.com/office/drawing/2014/main" val="3192429838"/>
                    </a:ext>
                  </a:extLst>
                </a:gridCol>
                <a:gridCol w="4921692">
                  <a:extLst>
                    <a:ext uri="{9D8B030D-6E8A-4147-A177-3AD203B41FA5}">
                      <a16:colId xmlns:a16="http://schemas.microsoft.com/office/drawing/2014/main" val="1739787040"/>
                    </a:ext>
                  </a:extLst>
                </a:gridCol>
              </a:tblGrid>
              <a:tr h="7238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effectLst/>
                        </a:rPr>
                        <a:t>Description</a:t>
                      </a:r>
                      <a:endParaRPr lang="en-US" sz="1200" dirty="0">
                        <a:effectLst/>
                      </a:endParaRPr>
                    </a:p>
                    <a:p>
                      <a:endParaRPr lang="en-US" sz="2000" dirty="0"/>
                    </a:p>
                  </a:txBody>
                  <a:tcPr marL="78855" marR="78855" marT="39427" marB="394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effectLst/>
                        </a:rPr>
                        <a:t>Time Period</a:t>
                      </a:r>
                      <a:endParaRPr lang="en-US" sz="1200">
                        <a:effectLst/>
                      </a:endParaRPr>
                    </a:p>
                    <a:p>
                      <a:endParaRPr lang="en-US" sz="2000"/>
                    </a:p>
                  </a:txBody>
                  <a:tcPr marL="78855" marR="78855" marT="39427" marB="39427"/>
                </a:tc>
                <a:extLst>
                  <a:ext uri="{0D108BD9-81ED-4DB2-BD59-A6C34878D82A}">
                    <a16:rowId xmlns:a16="http://schemas.microsoft.com/office/drawing/2014/main" val="1362348424"/>
                  </a:ext>
                </a:extLst>
              </a:tr>
              <a:tr h="1041568">
                <a:tc>
                  <a:txBody>
                    <a:bodyPr/>
                    <a:lstStyle/>
                    <a:p>
                      <a:pPr marL="0" marR="0" algn="l" defTabSz="457200" rtl="0" eaLnBrk="1" latinLnBrk="0" hangingPunct="1">
                        <a:spcBef>
                          <a:spcPts val="0"/>
                        </a:spcBef>
                        <a:spcAft>
                          <a:spcPts val="0"/>
                        </a:spcAft>
                      </a:pPr>
                      <a:r>
                        <a:rPr lang="en-US" sz="2000" kern="1200" dirty="0">
                          <a:solidFill>
                            <a:schemeClr val="tx1"/>
                          </a:solidFill>
                          <a:effectLst/>
                          <a:latin typeface="+mn-lt"/>
                          <a:ea typeface="+mn-ea"/>
                          <a:cs typeface="+mn-cs"/>
                        </a:rPr>
                        <a:t>Patient ranking files to be available for download from CMS Web Interface.</a:t>
                      </a:r>
                    </a:p>
                  </a:txBody>
                  <a:tcPr marL="94174" marR="94174" marT="47087" marB="47087"/>
                </a:tc>
                <a:tc>
                  <a:txBody>
                    <a:bodyPr/>
                    <a:lstStyle/>
                    <a:p>
                      <a:pPr marL="0" marR="0">
                        <a:spcBef>
                          <a:spcPts val="0"/>
                        </a:spcBef>
                        <a:spcAft>
                          <a:spcPts val="0"/>
                        </a:spcAft>
                      </a:pPr>
                      <a:r>
                        <a:rPr kumimoji="0" lang="en-US" sz="2000" b="0" i="0" u="none" strike="noStrike" kern="1200" cap="none" spc="0" normalizeH="0" baseline="0" noProof="0" dirty="0">
                          <a:ln>
                            <a:noFill/>
                          </a:ln>
                          <a:solidFill>
                            <a:schemeClr val="tx1"/>
                          </a:solidFill>
                          <a:effectLst/>
                          <a:uLnTx/>
                          <a:uFillTx/>
                          <a:latin typeface="+mn-lt"/>
                          <a:ea typeface="+mn-ea"/>
                          <a:cs typeface="+mn-cs"/>
                        </a:rPr>
                        <a:t>Estimated: Around December 20,2024</a:t>
                      </a:r>
                      <a:endParaRPr lang="en-US" sz="1200" dirty="0">
                        <a:solidFill>
                          <a:schemeClr val="tx1"/>
                        </a:solidFill>
                        <a:effectLst/>
                        <a:latin typeface="Calibri"/>
                        <a:ea typeface="Calibri"/>
                        <a:cs typeface="Times New Roman"/>
                      </a:endParaRPr>
                    </a:p>
                  </a:txBody>
                  <a:tcPr marL="73681" marR="73681" marT="36840" marB="36840"/>
                </a:tc>
                <a:extLst>
                  <a:ext uri="{0D108BD9-81ED-4DB2-BD59-A6C34878D82A}">
                    <a16:rowId xmlns:a16="http://schemas.microsoft.com/office/drawing/2014/main" val="1275847851"/>
                  </a:ext>
                </a:extLst>
              </a:tr>
              <a:tr h="1041568">
                <a:tc>
                  <a:txBody>
                    <a:bodyPr/>
                    <a:lstStyle/>
                    <a:p>
                      <a:pPr marL="0" marR="0" algn="l" defTabSz="457200" rtl="0" eaLnBrk="1" latinLnBrk="0" hangingPunct="1">
                        <a:spcBef>
                          <a:spcPts val="0"/>
                        </a:spcBef>
                        <a:spcAft>
                          <a:spcPts val="0"/>
                        </a:spcAft>
                      </a:pPr>
                      <a:r>
                        <a:rPr lang="en-US" sz="2000" kern="1200" dirty="0">
                          <a:solidFill>
                            <a:schemeClr val="tx1"/>
                          </a:solidFill>
                          <a:effectLst/>
                          <a:latin typeface="+mn-lt"/>
                          <a:ea typeface="+mn-ea"/>
                          <a:cs typeface="+mn-cs"/>
                        </a:rPr>
                        <a:t>Patient list populated in Health Endeavors CMS WI Random Sample 2024 interface.</a:t>
                      </a:r>
                    </a:p>
                  </a:txBody>
                  <a:tcPr marL="94174" marR="94174" marT="47087" marB="47087"/>
                </a:tc>
                <a:tc>
                  <a:txBody>
                    <a:bodyPr/>
                    <a:lstStyle/>
                    <a:p>
                      <a:pPr marL="0" marR="0">
                        <a:spcBef>
                          <a:spcPts val="0"/>
                        </a:spcBef>
                        <a:spcAft>
                          <a:spcPts val="0"/>
                        </a:spcAft>
                      </a:pPr>
                      <a:r>
                        <a:rPr lang="en-US" sz="2000" b="0" kern="1200" dirty="0">
                          <a:solidFill>
                            <a:schemeClr val="tx1"/>
                          </a:solidFill>
                          <a:effectLst/>
                          <a:latin typeface="+mn-lt"/>
                          <a:ea typeface="+mn-ea"/>
                          <a:cs typeface="+mn-cs"/>
                        </a:rPr>
                        <a:t>2 to 4 days upon receiving the sample.</a:t>
                      </a:r>
                    </a:p>
                  </a:txBody>
                  <a:tcPr marL="88650" marR="88650" marT="44325" marB="44325"/>
                </a:tc>
                <a:extLst>
                  <a:ext uri="{0D108BD9-81ED-4DB2-BD59-A6C34878D82A}">
                    <a16:rowId xmlns:a16="http://schemas.microsoft.com/office/drawing/2014/main" val="2235390976"/>
                  </a:ext>
                </a:extLst>
              </a:tr>
              <a:tr h="1041568">
                <a:tc>
                  <a:txBody>
                    <a:bodyPr/>
                    <a:lstStyle/>
                    <a:p>
                      <a:pPr marL="0" marR="0" algn="l" defTabSz="457200" rtl="0" eaLnBrk="1" latinLnBrk="0" hangingPunct="1">
                        <a:spcBef>
                          <a:spcPts val="0"/>
                        </a:spcBef>
                        <a:spcAft>
                          <a:spcPts val="0"/>
                        </a:spcAft>
                      </a:pPr>
                      <a:r>
                        <a:rPr lang="en-US" sz="2000" kern="1200">
                          <a:solidFill>
                            <a:schemeClr val="tx1"/>
                          </a:solidFill>
                          <a:effectLst/>
                          <a:latin typeface="+mn-lt"/>
                          <a:ea typeface="+mn-ea"/>
                          <a:cs typeface="+mn-cs"/>
                        </a:rPr>
                        <a:t>The CMS Web Interface </a:t>
                      </a:r>
                      <a:r>
                        <a:rPr lang="en-US" sz="2000" b="1" u="sng" kern="1200">
                          <a:solidFill>
                            <a:schemeClr val="tx1"/>
                          </a:solidFill>
                          <a:effectLst/>
                          <a:latin typeface="+mn-lt"/>
                          <a:ea typeface="+mn-ea"/>
                          <a:cs typeface="+mn-cs"/>
                        </a:rPr>
                        <a:t>opens</a:t>
                      </a:r>
                      <a:r>
                        <a:rPr lang="en-US" sz="2000" kern="1200">
                          <a:solidFill>
                            <a:schemeClr val="tx1"/>
                          </a:solidFill>
                          <a:effectLst/>
                          <a:latin typeface="+mn-lt"/>
                          <a:ea typeface="+mn-ea"/>
                          <a:cs typeface="+mn-cs"/>
                        </a:rPr>
                        <a:t> for quality reporting (data entry and submission).</a:t>
                      </a:r>
                    </a:p>
                  </a:txBody>
                  <a:tcPr marL="94174" marR="94174" marT="47087" marB="47087"/>
                </a:tc>
                <a:tc>
                  <a:txBody>
                    <a:bodyPr/>
                    <a:lstStyle/>
                    <a:p>
                      <a:pPr marL="0" marR="0" algn="l" defTabSz="457200" rtl="0" eaLnBrk="1" latinLnBrk="0" hangingPunct="1">
                        <a:spcBef>
                          <a:spcPts val="0"/>
                        </a:spcBef>
                        <a:spcAft>
                          <a:spcPts val="0"/>
                        </a:spcAft>
                      </a:pPr>
                      <a:r>
                        <a:rPr lang="en-US" sz="2000" kern="1200" dirty="0">
                          <a:solidFill>
                            <a:schemeClr val="tx1"/>
                          </a:solidFill>
                          <a:effectLst/>
                          <a:latin typeface="+mn-lt"/>
                          <a:ea typeface="+mn-ea"/>
                          <a:cs typeface="+mn-cs"/>
                        </a:rPr>
                        <a:t>January 2nd, 2025</a:t>
                      </a:r>
                    </a:p>
                  </a:txBody>
                  <a:tcPr marL="88650" marR="88650" marT="44325" marB="44325"/>
                </a:tc>
                <a:extLst>
                  <a:ext uri="{0D108BD9-81ED-4DB2-BD59-A6C34878D82A}">
                    <a16:rowId xmlns:a16="http://schemas.microsoft.com/office/drawing/2014/main" val="1928679150"/>
                  </a:ext>
                </a:extLst>
              </a:tr>
            </a:tbl>
          </a:graphicData>
        </a:graphic>
      </p:graphicFrame>
    </p:spTree>
    <p:extLst>
      <p:ext uri="{BB962C8B-B14F-4D97-AF65-F5344CB8AC3E}">
        <p14:creationId xmlns:p14="http://schemas.microsoft.com/office/powerpoint/2010/main" val="2259265661"/>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B7A094-FF39-96C2-2CFC-93AE66B13A6E}"/>
              </a:ext>
            </a:extLst>
          </p:cNvPr>
          <p:cNvSpPr>
            <a:spLocks noGrp="1"/>
          </p:cNvSpPr>
          <p:nvPr>
            <p:ph type="sldNum" sz="quarter" idx="4"/>
          </p:nvPr>
        </p:nvSpPr>
        <p:spPr/>
        <p:txBody>
          <a:bodyPr/>
          <a:lstStyle/>
          <a:p>
            <a:fld id="{771BC3C4-56AD-BD48-9E51-8E040C5F6F46}" type="slidenum">
              <a:rPr lang="en-US" smtClean="0"/>
              <a:pPr/>
              <a:t>48</a:t>
            </a:fld>
            <a:endParaRPr lang="en-US"/>
          </a:p>
        </p:txBody>
      </p:sp>
      <p:sp>
        <p:nvSpPr>
          <p:cNvPr id="3" name="Title 1">
            <a:extLst>
              <a:ext uri="{FF2B5EF4-FFF2-40B4-BE49-F238E27FC236}">
                <a16:creationId xmlns:a16="http://schemas.microsoft.com/office/drawing/2014/main" id="{FC8594C6-CA87-5F37-1A24-49562B4F9112}"/>
              </a:ext>
            </a:extLst>
          </p:cNvPr>
          <p:cNvSpPr txBox="1">
            <a:spLocks/>
          </p:cNvSpPr>
          <p:nvPr/>
        </p:nvSpPr>
        <p:spPr>
          <a:xfrm>
            <a:off x="2812161" y="136526"/>
            <a:ext cx="7879842"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Reminder - Reporting Timeline</a:t>
            </a:r>
            <a:endParaRPr lang="en-US" b="1" dirty="0"/>
          </a:p>
        </p:txBody>
      </p:sp>
      <p:graphicFrame>
        <p:nvGraphicFramePr>
          <p:cNvPr id="4" name="Content Placeholder 5">
            <a:extLst>
              <a:ext uri="{FF2B5EF4-FFF2-40B4-BE49-F238E27FC236}">
                <a16:creationId xmlns:a16="http://schemas.microsoft.com/office/drawing/2014/main" id="{321EE42F-AA25-AA5E-D82F-CF49B663335D}"/>
              </a:ext>
            </a:extLst>
          </p:cNvPr>
          <p:cNvGraphicFramePr>
            <a:graphicFrameLocks/>
          </p:cNvGraphicFramePr>
          <p:nvPr>
            <p:extLst>
              <p:ext uri="{D42A27DB-BD31-4B8C-83A1-F6EECF244321}">
                <p14:modId xmlns:p14="http://schemas.microsoft.com/office/powerpoint/2010/main" val="2473675450"/>
              </p:ext>
            </p:extLst>
          </p:nvPr>
        </p:nvGraphicFramePr>
        <p:xfrm>
          <a:off x="2879477" y="1575165"/>
          <a:ext cx="7404596" cy="4357529"/>
        </p:xfrm>
        <a:graphic>
          <a:graphicData uri="http://schemas.openxmlformats.org/drawingml/2006/table">
            <a:tbl>
              <a:tblPr firstRow="1" bandRow="1">
                <a:tableStyleId>{3B4B98B0-60AC-42C2-AFA5-B58CD77FA1E5}</a:tableStyleId>
              </a:tblPr>
              <a:tblGrid>
                <a:gridCol w="3699517">
                  <a:extLst>
                    <a:ext uri="{9D8B030D-6E8A-4147-A177-3AD203B41FA5}">
                      <a16:colId xmlns:a16="http://schemas.microsoft.com/office/drawing/2014/main" val="3192429838"/>
                    </a:ext>
                  </a:extLst>
                </a:gridCol>
                <a:gridCol w="3705079">
                  <a:extLst>
                    <a:ext uri="{9D8B030D-6E8A-4147-A177-3AD203B41FA5}">
                      <a16:colId xmlns:a16="http://schemas.microsoft.com/office/drawing/2014/main" val="1739787040"/>
                    </a:ext>
                  </a:extLst>
                </a:gridCol>
              </a:tblGrid>
              <a:tr h="5967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effectLst/>
                        </a:rPr>
                        <a:t>Description</a:t>
                      </a:r>
                      <a:endParaRPr lang="en-US" sz="1000" b="1">
                        <a:solidFill>
                          <a:schemeClr val="tx1"/>
                        </a:solidFill>
                        <a:effectLst/>
                      </a:endParaRPr>
                    </a:p>
                    <a:p>
                      <a:endParaRPr lang="en-US" sz="1600" b="1">
                        <a:solidFill>
                          <a:schemeClr val="tx1"/>
                        </a:solidFill>
                      </a:endParaRPr>
                    </a:p>
                  </a:txBody>
                  <a:tcPr marL="71650" marR="71650" marT="35825" marB="35825">
                    <a:lnL>
                      <a:noFill/>
                    </a:lnL>
                    <a:lnR>
                      <a:noFill/>
                    </a:lnR>
                    <a:lnT>
                      <a:noFill/>
                    </a:lnT>
                    <a:lnB w="19050">
                      <a:solidFill>
                        <a:schemeClr val="accent1"/>
                      </a:solidFill>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effectLst/>
                        </a:rPr>
                        <a:t>Time Period</a:t>
                      </a:r>
                      <a:endParaRPr lang="en-US" sz="1000" b="1">
                        <a:solidFill>
                          <a:schemeClr val="tx1"/>
                        </a:solidFill>
                        <a:effectLst/>
                      </a:endParaRPr>
                    </a:p>
                    <a:p>
                      <a:endParaRPr lang="en-US" sz="1600" b="1">
                        <a:solidFill>
                          <a:schemeClr val="tx1"/>
                        </a:solidFill>
                      </a:endParaRPr>
                    </a:p>
                  </a:txBody>
                  <a:tcPr marL="71650" marR="71650" marT="35825" marB="35825">
                    <a:lnL>
                      <a:noFill/>
                    </a:lnL>
                    <a:lnR>
                      <a:noFill/>
                    </a:lnR>
                    <a:lnT>
                      <a:noFill/>
                    </a:lnT>
                    <a:lnB w="19050">
                      <a:solidFill>
                        <a:schemeClr val="accent1"/>
                      </a:solidFill>
                    </a:lnB>
                    <a:noFill/>
                  </a:tcPr>
                </a:tc>
                <a:extLst>
                  <a:ext uri="{0D108BD9-81ED-4DB2-BD59-A6C34878D82A}">
                    <a16:rowId xmlns:a16="http://schemas.microsoft.com/office/drawing/2014/main" val="1362348424"/>
                  </a:ext>
                </a:extLst>
              </a:tr>
              <a:tr h="555577">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Health Endeavors uploads data via API to CMS Web Interface on weekday daily basis.</a:t>
                      </a:r>
                    </a:p>
                  </a:txBody>
                  <a:tcPr marL="91578" marR="91578" marT="45789" marB="45789">
                    <a:lnL>
                      <a:noFill/>
                    </a:lnL>
                    <a:lnR>
                      <a:noFill/>
                    </a:lnR>
                    <a:lnT w="19050">
                      <a:solidFill>
                        <a:schemeClr val="accent1"/>
                      </a:solidFill>
                    </a:lnT>
                    <a:lnB w="3175">
                      <a:solidFill>
                        <a:schemeClr val="tx1"/>
                      </a:solidFill>
                    </a:lnB>
                    <a:noFill/>
                  </a:tcPr>
                </a:tc>
                <a:tc>
                  <a:txBody>
                    <a:bodyPr/>
                    <a:lstStyle/>
                    <a:p>
                      <a:pPr marL="0" marR="0">
                        <a:spcBef>
                          <a:spcPts val="0"/>
                        </a:spcBef>
                        <a:spcAft>
                          <a:spcPts val="0"/>
                        </a:spcAft>
                      </a:pPr>
                      <a:r>
                        <a:rPr lang="en-US" sz="1400" dirty="0">
                          <a:solidFill>
                            <a:schemeClr val="tx1"/>
                          </a:solidFill>
                          <a:effectLst/>
                        </a:rPr>
                        <a:t>January 6th, 2025</a:t>
                      </a:r>
                      <a:endParaRPr lang="en-US" sz="1000" dirty="0">
                        <a:solidFill>
                          <a:schemeClr val="tx1"/>
                        </a:solidFill>
                        <a:effectLst/>
                        <a:latin typeface="Calibri"/>
                        <a:ea typeface="Calibri"/>
                        <a:cs typeface="Times New Roman"/>
                      </a:endParaRPr>
                    </a:p>
                  </a:txBody>
                  <a:tcPr marL="66949" marR="66949" marT="33475" marB="33475">
                    <a:lnL>
                      <a:noFill/>
                    </a:lnL>
                    <a:lnR>
                      <a:noFill/>
                    </a:lnR>
                    <a:lnT w="19050">
                      <a:solidFill>
                        <a:schemeClr val="accent1"/>
                      </a:solidFill>
                    </a:lnT>
                    <a:lnB w="3175">
                      <a:solidFill>
                        <a:schemeClr val="tx1"/>
                      </a:solidFill>
                    </a:lnB>
                    <a:noFill/>
                  </a:tcPr>
                </a:tc>
                <a:extLst>
                  <a:ext uri="{0D108BD9-81ED-4DB2-BD59-A6C34878D82A}">
                    <a16:rowId xmlns:a16="http://schemas.microsoft.com/office/drawing/2014/main" val="4138629109"/>
                  </a:ext>
                </a:extLst>
              </a:tr>
              <a:tr h="769260">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Health Endeavors to stop taking 2022 EHR Imports (automation and Submit a Request files).</a:t>
                      </a:r>
                    </a:p>
                  </a:txBody>
                  <a:tcPr marL="91578" marR="91578" marT="45789" marB="45789">
                    <a:lnL>
                      <a:noFill/>
                    </a:lnL>
                    <a:lnR>
                      <a:noFill/>
                    </a:lnR>
                    <a:lnT w="3175">
                      <a:solidFill>
                        <a:schemeClr val="tx1"/>
                      </a:solidFill>
                    </a:lnT>
                    <a:lnB w="3175">
                      <a:solidFill>
                        <a:schemeClr val="tx1"/>
                      </a:solidFill>
                    </a:lnB>
                    <a:noFill/>
                  </a:tcPr>
                </a:tc>
                <a:tc>
                  <a:txBody>
                    <a:bodyPr/>
                    <a:lstStyle/>
                    <a:p>
                      <a:pPr marL="0" marR="0">
                        <a:spcBef>
                          <a:spcPts val="0"/>
                        </a:spcBef>
                        <a:spcAft>
                          <a:spcPts val="0"/>
                        </a:spcAft>
                      </a:pPr>
                      <a:r>
                        <a:rPr lang="en-US" sz="1400" dirty="0">
                          <a:solidFill>
                            <a:schemeClr val="tx1"/>
                          </a:solidFill>
                          <a:effectLst/>
                        </a:rPr>
                        <a:t>February 20</a:t>
                      </a:r>
                      <a:r>
                        <a:rPr lang="en-US" sz="1400" baseline="30000" dirty="0">
                          <a:solidFill>
                            <a:schemeClr val="tx1"/>
                          </a:solidFill>
                          <a:effectLst/>
                        </a:rPr>
                        <a:t>th</a:t>
                      </a:r>
                      <a:r>
                        <a:rPr lang="en-US" sz="1400" dirty="0">
                          <a:solidFill>
                            <a:schemeClr val="tx1"/>
                          </a:solidFill>
                          <a:effectLst/>
                        </a:rPr>
                        <a:t>, 2025</a:t>
                      </a:r>
                      <a:endParaRPr lang="en-US" sz="1000" dirty="0">
                        <a:solidFill>
                          <a:schemeClr val="tx1"/>
                        </a:solidFill>
                        <a:effectLst/>
                        <a:latin typeface="Calibri"/>
                        <a:ea typeface="Calibri"/>
                        <a:cs typeface="Times New Roman"/>
                      </a:endParaRPr>
                    </a:p>
                  </a:txBody>
                  <a:tcPr marL="66949" marR="66949" marT="33475" marB="33475">
                    <a:lnL>
                      <a:noFill/>
                    </a:lnL>
                    <a:lnR>
                      <a:noFill/>
                    </a:lnR>
                    <a:lnT w="3175">
                      <a:solidFill>
                        <a:schemeClr val="tx1"/>
                      </a:solidFill>
                    </a:lnT>
                    <a:lnB w="3175">
                      <a:solidFill>
                        <a:schemeClr val="tx1"/>
                      </a:solidFill>
                    </a:lnB>
                    <a:noFill/>
                  </a:tcPr>
                </a:tc>
                <a:extLst>
                  <a:ext uri="{0D108BD9-81ED-4DB2-BD59-A6C34878D82A}">
                    <a16:rowId xmlns:a16="http://schemas.microsoft.com/office/drawing/2014/main" val="1275847851"/>
                  </a:ext>
                </a:extLst>
              </a:tr>
              <a:tr h="769260">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Health Endeavors stop processing CCLFs for patients included in CMS WI Random Sample.</a:t>
                      </a:r>
                    </a:p>
                  </a:txBody>
                  <a:tcPr marL="91578" marR="91578" marT="45789" marB="45789">
                    <a:lnL>
                      <a:noFill/>
                    </a:lnL>
                    <a:lnR>
                      <a:noFill/>
                    </a:lnR>
                    <a:lnT w="3175">
                      <a:solidFill>
                        <a:schemeClr val="tx1"/>
                      </a:solidFill>
                    </a:lnT>
                    <a:lnB w="3175">
                      <a:solidFill>
                        <a:schemeClr val="tx1"/>
                      </a:solidFill>
                    </a:lnB>
                    <a:noFill/>
                  </a:tcPr>
                </a:tc>
                <a:tc>
                  <a:txBody>
                    <a:bodyPr/>
                    <a:lstStyle/>
                    <a:p>
                      <a:pPr marL="0" marR="0">
                        <a:spcBef>
                          <a:spcPts val="0"/>
                        </a:spcBef>
                        <a:spcAft>
                          <a:spcPts val="0"/>
                        </a:spcAft>
                      </a:pPr>
                      <a:r>
                        <a:rPr lang="en-US" sz="1400" dirty="0">
                          <a:solidFill>
                            <a:schemeClr val="tx1"/>
                          </a:solidFill>
                          <a:effectLst/>
                        </a:rPr>
                        <a:t>CMS WI Random Sample 2024 patients won’t be updated with answers from claims data after the January CCLFs import.</a:t>
                      </a:r>
                    </a:p>
                  </a:txBody>
                  <a:tcPr marL="66949" marR="66949" marT="33475" marB="33475">
                    <a:lnL>
                      <a:noFill/>
                    </a:lnL>
                    <a:lnR>
                      <a:noFill/>
                    </a:lnR>
                    <a:lnT w="3175">
                      <a:solidFill>
                        <a:schemeClr val="tx1"/>
                      </a:solidFill>
                    </a:lnT>
                    <a:lnB w="3175">
                      <a:solidFill>
                        <a:schemeClr val="tx1"/>
                      </a:solidFill>
                    </a:lnB>
                    <a:noFill/>
                  </a:tcPr>
                </a:tc>
                <a:extLst>
                  <a:ext uri="{0D108BD9-81ED-4DB2-BD59-A6C34878D82A}">
                    <a16:rowId xmlns:a16="http://schemas.microsoft.com/office/drawing/2014/main" val="458502068"/>
                  </a:ext>
                </a:extLst>
              </a:tr>
              <a:tr h="555577">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Health Endeavors’ Single and Spec File Mass Imports.</a:t>
                      </a:r>
                    </a:p>
                  </a:txBody>
                  <a:tcPr marL="91578" marR="91578" marT="45789" marB="45789">
                    <a:lnL>
                      <a:noFill/>
                    </a:lnL>
                    <a:lnR>
                      <a:noFill/>
                    </a:lnR>
                    <a:lnT w="3175">
                      <a:solidFill>
                        <a:schemeClr val="tx1"/>
                      </a:solidFill>
                    </a:lnT>
                    <a:lnB w="3175">
                      <a:solidFill>
                        <a:schemeClr val="tx1"/>
                      </a:solidFill>
                    </a:lnB>
                    <a:noFill/>
                  </a:tcPr>
                </a:tc>
                <a:tc>
                  <a:txBody>
                    <a:bodyPr/>
                    <a:lstStyle/>
                    <a:p>
                      <a:pPr marL="0" marR="0">
                        <a:spcBef>
                          <a:spcPts val="0"/>
                        </a:spcBef>
                        <a:spcAft>
                          <a:spcPts val="0"/>
                        </a:spcAft>
                      </a:pPr>
                      <a:r>
                        <a:rPr lang="en-US" sz="1400" dirty="0">
                          <a:solidFill>
                            <a:schemeClr val="tx1"/>
                          </a:solidFill>
                          <a:effectLst/>
                        </a:rPr>
                        <a:t>Last date to submit is March 24</a:t>
                      </a:r>
                      <a:r>
                        <a:rPr lang="en-US" sz="1400" baseline="30000" dirty="0">
                          <a:solidFill>
                            <a:schemeClr val="tx1"/>
                          </a:solidFill>
                          <a:effectLst/>
                        </a:rPr>
                        <a:t>th</a:t>
                      </a:r>
                      <a:r>
                        <a:rPr lang="en-US" sz="1400" dirty="0">
                          <a:solidFill>
                            <a:schemeClr val="tx1"/>
                          </a:solidFill>
                          <a:effectLst/>
                        </a:rPr>
                        <a:t>, 2025</a:t>
                      </a:r>
                    </a:p>
                  </a:txBody>
                  <a:tcPr marL="66949" marR="66949" marT="33475" marB="33475">
                    <a:lnL>
                      <a:noFill/>
                    </a:lnL>
                    <a:lnR>
                      <a:noFill/>
                    </a:lnR>
                    <a:lnT w="3175">
                      <a:solidFill>
                        <a:schemeClr val="tx1"/>
                      </a:solidFill>
                    </a:lnT>
                    <a:lnB w="3175">
                      <a:solidFill>
                        <a:schemeClr val="tx1"/>
                      </a:solidFill>
                    </a:lnB>
                    <a:noFill/>
                  </a:tcPr>
                </a:tc>
                <a:extLst>
                  <a:ext uri="{0D108BD9-81ED-4DB2-BD59-A6C34878D82A}">
                    <a16:rowId xmlns:a16="http://schemas.microsoft.com/office/drawing/2014/main" val="2235390976"/>
                  </a:ext>
                </a:extLst>
              </a:tr>
              <a:tr h="341894">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Health Endeavors Manual Key.</a:t>
                      </a:r>
                    </a:p>
                  </a:txBody>
                  <a:tcPr marL="91578" marR="91578" marT="45789" marB="45789">
                    <a:lnL>
                      <a:noFill/>
                    </a:lnL>
                    <a:lnR>
                      <a:noFill/>
                    </a:lnR>
                    <a:lnT w="3175">
                      <a:solidFill>
                        <a:schemeClr val="tx1"/>
                      </a:solidFill>
                    </a:lnT>
                    <a:lnB w="3175">
                      <a:solidFill>
                        <a:schemeClr val="tx1"/>
                      </a:solidFill>
                    </a:lnB>
                    <a:noFill/>
                  </a:tcPr>
                </a:tc>
                <a:tc>
                  <a:txBody>
                    <a:bodyPr/>
                    <a:lstStyle/>
                    <a:p>
                      <a:pPr marL="0" marR="0">
                        <a:spcBef>
                          <a:spcPts val="0"/>
                        </a:spcBef>
                        <a:spcAft>
                          <a:spcPts val="0"/>
                        </a:spcAft>
                      </a:pPr>
                      <a:r>
                        <a:rPr lang="en-US" sz="1400" dirty="0">
                          <a:solidFill>
                            <a:schemeClr val="tx1"/>
                          </a:solidFill>
                          <a:effectLst/>
                        </a:rPr>
                        <a:t>Last date to submit is March 24</a:t>
                      </a:r>
                      <a:r>
                        <a:rPr lang="en-US" sz="1400" baseline="30000" dirty="0">
                          <a:solidFill>
                            <a:schemeClr val="tx1"/>
                          </a:solidFill>
                          <a:effectLst/>
                        </a:rPr>
                        <a:t>th</a:t>
                      </a:r>
                      <a:r>
                        <a:rPr lang="en-US" sz="1400" dirty="0">
                          <a:solidFill>
                            <a:schemeClr val="tx1"/>
                          </a:solidFill>
                          <a:effectLst/>
                        </a:rPr>
                        <a:t>, 2025</a:t>
                      </a:r>
                    </a:p>
                  </a:txBody>
                  <a:tcPr marL="66949" marR="66949" marT="33475" marB="33475">
                    <a:lnL>
                      <a:noFill/>
                    </a:lnL>
                    <a:lnR>
                      <a:noFill/>
                    </a:lnR>
                    <a:lnT w="3175">
                      <a:solidFill>
                        <a:schemeClr val="tx1"/>
                      </a:solidFill>
                    </a:lnT>
                    <a:lnB w="3175">
                      <a:solidFill>
                        <a:schemeClr val="tx1"/>
                      </a:solidFill>
                    </a:lnB>
                    <a:noFill/>
                  </a:tcPr>
                </a:tc>
                <a:extLst>
                  <a:ext uri="{0D108BD9-81ED-4DB2-BD59-A6C34878D82A}">
                    <a16:rowId xmlns:a16="http://schemas.microsoft.com/office/drawing/2014/main" val="480310037"/>
                  </a:ext>
                </a:extLst>
              </a:tr>
              <a:tr h="769260">
                <a:tc>
                  <a:txBody>
                    <a:bodyPr/>
                    <a:lstStyle/>
                    <a:p>
                      <a:pPr marL="0" marR="0" algn="l" defTabSz="457200" rtl="0" eaLnBrk="1" latinLnBrk="0" hangingPunct="1">
                        <a:spcBef>
                          <a:spcPts val="0"/>
                        </a:spcBef>
                        <a:spcAft>
                          <a:spcPts val="0"/>
                        </a:spcAft>
                      </a:pPr>
                      <a:r>
                        <a:rPr lang="en-US" sz="1400" kern="1200" dirty="0">
                          <a:solidFill>
                            <a:schemeClr val="tx1"/>
                          </a:solidFill>
                          <a:effectLst/>
                          <a:latin typeface="+mn-lt"/>
                          <a:ea typeface="+mn-ea"/>
                          <a:cs typeface="+mn-cs"/>
                        </a:rPr>
                        <a:t>The CMS Web Interface </a:t>
                      </a:r>
                      <a:r>
                        <a:rPr lang="en-US" sz="1400" b="1" u="sng" kern="1200" dirty="0">
                          <a:solidFill>
                            <a:schemeClr val="tx1"/>
                          </a:solidFill>
                          <a:effectLst/>
                          <a:latin typeface="+mn-lt"/>
                          <a:ea typeface="+mn-ea"/>
                          <a:cs typeface="+mn-cs"/>
                        </a:rPr>
                        <a:t>closes</a:t>
                      </a:r>
                      <a:r>
                        <a:rPr lang="en-US" sz="1400" kern="1200" dirty="0">
                          <a:solidFill>
                            <a:schemeClr val="tx1"/>
                          </a:solidFill>
                          <a:effectLst/>
                          <a:latin typeface="+mn-lt"/>
                          <a:ea typeface="+mn-ea"/>
                          <a:cs typeface="+mn-cs"/>
                        </a:rPr>
                        <a:t> for 2024 quality reporting (data entry and submission).</a:t>
                      </a:r>
                    </a:p>
                  </a:txBody>
                  <a:tcPr marL="91578" marR="91578" marT="45789" marB="45789">
                    <a:lnL>
                      <a:noFill/>
                    </a:lnL>
                    <a:lnR>
                      <a:noFill/>
                    </a:lnR>
                    <a:lnT w="3175">
                      <a:solidFill>
                        <a:schemeClr val="tx1"/>
                      </a:solidFill>
                    </a:lnT>
                    <a:lnB w="12700">
                      <a:solidFill>
                        <a:schemeClr val="accent1"/>
                      </a:solidFill>
                    </a:lnB>
                    <a:noFill/>
                  </a:tcPr>
                </a:tc>
                <a:tc>
                  <a:txBody>
                    <a:bodyPr/>
                    <a:lstStyle/>
                    <a:p>
                      <a:pPr marL="0" marR="0">
                        <a:spcBef>
                          <a:spcPts val="0"/>
                        </a:spcBef>
                        <a:spcAft>
                          <a:spcPts val="0"/>
                        </a:spcAft>
                      </a:pPr>
                      <a:r>
                        <a:rPr lang="en-US" sz="1400" kern="1200" dirty="0">
                          <a:solidFill>
                            <a:schemeClr val="tx1"/>
                          </a:solidFill>
                          <a:effectLst/>
                          <a:latin typeface="+mn-lt"/>
                          <a:ea typeface="+mn-ea"/>
                          <a:cs typeface="+mn-cs"/>
                        </a:rPr>
                        <a:t>March 31</a:t>
                      </a:r>
                      <a:r>
                        <a:rPr lang="en-US" sz="1400" kern="1200" baseline="30000" dirty="0">
                          <a:solidFill>
                            <a:schemeClr val="tx1"/>
                          </a:solidFill>
                          <a:effectLst/>
                          <a:latin typeface="+mn-lt"/>
                          <a:ea typeface="+mn-ea"/>
                          <a:cs typeface="+mn-cs"/>
                        </a:rPr>
                        <a:t>st</a:t>
                      </a:r>
                      <a:r>
                        <a:rPr lang="en-US" sz="1400" kern="1200" dirty="0">
                          <a:solidFill>
                            <a:schemeClr val="tx1"/>
                          </a:solidFill>
                          <a:effectLst/>
                          <a:latin typeface="+mn-lt"/>
                          <a:ea typeface="+mn-ea"/>
                          <a:cs typeface="+mn-cs"/>
                        </a:rPr>
                        <a:t>, 2025</a:t>
                      </a:r>
                    </a:p>
                  </a:txBody>
                  <a:tcPr marL="66949" marR="66949" marT="33475" marB="33475">
                    <a:lnL>
                      <a:noFill/>
                    </a:lnL>
                    <a:lnR>
                      <a:noFill/>
                    </a:lnR>
                    <a:lnT w="3175">
                      <a:solidFill>
                        <a:schemeClr val="tx1"/>
                      </a:solidFill>
                    </a:lnT>
                    <a:lnB w="12700">
                      <a:solidFill>
                        <a:schemeClr val="accent1"/>
                      </a:solidFill>
                    </a:lnB>
                    <a:noFill/>
                  </a:tcPr>
                </a:tc>
                <a:extLst>
                  <a:ext uri="{0D108BD9-81ED-4DB2-BD59-A6C34878D82A}">
                    <a16:rowId xmlns:a16="http://schemas.microsoft.com/office/drawing/2014/main" val="1928679150"/>
                  </a:ext>
                </a:extLst>
              </a:tr>
            </a:tbl>
          </a:graphicData>
        </a:graphic>
      </p:graphicFrame>
    </p:spTree>
    <p:extLst>
      <p:ext uri="{BB962C8B-B14F-4D97-AF65-F5344CB8AC3E}">
        <p14:creationId xmlns:p14="http://schemas.microsoft.com/office/powerpoint/2010/main" val="259484532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2BD40-157B-8F8E-2E54-E302F63E0C35}"/>
              </a:ext>
            </a:extLst>
          </p:cNvPr>
          <p:cNvSpPr>
            <a:spLocks noGrp="1"/>
          </p:cNvSpPr>
          <p:nvPr>
            <p:ph type="sldNum" sz="quarter" idx="4"/>
          </p:nvPr>
        </p:nvSpPr>
        <p:spPr/>
        <p:txBody>
          <a:bodyPr/>
          <a:lstStyle/>
          <a:p>
            <a:fld id="{771BC3C4-56AD-BD48-9E51-8E040C5F6F46}" type="slidenum">
              <a:rPr lang="en-US" smtClean="0"/>
              <a:pPr/>
              <a:t>49</a:t>
            </a:fld>
            <a:endParaRPr lang="en-US"/>
          </a:p>
        </p:txBody>
      </p:sp>
      <p:sp>
        <p:nvSpPr>
          <p:cNvPr id="3" name="Title 1">
            <a:extLst>
              <a:ext uri="{FF2B5EF4-FFF2-40B4-BE49-F238E27FC236}">
                <a16:creationId xmlns:a16="http://schemas.microsoft.com/office/drawing/2014/main" id="{30524263-07FB-63D6-AD6C-D87B7F8943BB}"/>
              </a:ext>
            </a:extLst>
          </p:cNvPr>
          <p:cNvSpPr txBox="1">
            <a:spLocks/>
          </p:cNvSpPr>
          <p:nvPr/>
        </p:nvSpPr>
        <p:spPr>
          <a:xfrm>
            <a:off x="3297098" y="173306"/>
            <a:ext cx="6962775" cy="566738"/>
          </a:xfrm>
          <a:prstGeom prst="rect">
            <a:avLst/>
          </a:prstGeom>
        </p:spPr>
        <p:txBody>
          <a:bodyPr anchor="b">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1100" b="1" dirty="0"/>
            </a:br>
            <a:r>
              <a:rPr lang="en-US" sz="3600" dirty="0"/>
              <a:t>ACO Security Official CMS WI Random Sample Decisions</a:t>
            </a:r>
            <a:br>
              <a:rPr lang="en-US" sz="1100" dirty="0"/>
            </a:br>
            <a:endParaRPr lang="en-US" sz="1100" dirty="0"/>
          </a:p>
        </p:txBody>
      </p:sp>
      <p:sp>
        <p:nvSpPr>
          <p:cNvPr id="4" name="Subtitle 2">
            <a:extLst>
              <a:ext uri="{FF2B5EF4-FFF2-40B4-BE49-F238E27FC236}">
                <a16:creationId xmlns:a16="http://schemas.microsoft.com/office/drawing/2014/main" id="{DEB9E614-7D72-8382-C45D-D96206FDE4A8}"/>
              </a:ext>
            </a:extLst>
          </p:cNvPr>
          <p:cNvSpPr txBox="1">
            <a:spLocks/>
          </p:cNvSpPr>
          <p:nvPr/>
        </p:nvSpPr>
        <p:spPr>
          <a:xfrm>
            <a:off x="2668242" y="5313094"/>
            <a:ext cx="7772400" cy="80486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900" dirty="0">
                <a:solidFill>
                  <a:srgbClr val="555555">
                    <a:hueOff val="0"/>
                    <a:satOff val="0"/>
                    <a:lumOff val="0"/>
                    <a:alphaOff val="0"/>
                  </a:srgbClr>
                </a:solidFill>
              </a:rPr>
              <a:t>ACO administrative user (Security Official) must configure priorities for measure data sources, preferences for CMS WI Random Sample 2024 portal and final quality measures data submission to CMS.</a:t>
            </a:r>
          </a:p>
        </p:txBody>
      </p:sp>
      <p:pic>
        <p:nvPicPr>
          <p:cNvPr id="5" name="Picture 4" descr="A picture containing metalware, gear&#10;&#10;Description automatically generated">
            <a:extLst>
              <a:ext uri="{FF2B5EF4-FFF2-40B4-BE49-F238E27FC236}">
                <a16:creationId xmlns:a16="http://schemas.microsoft.com/office/drawing/2014/main" id="{1CC929B2-678D-942D-DEB0-F3BA5543EA19}"/>
              </a:ext>
            </a:extLst>
          </p:cNvPr>
          <p:cNvPicPr>
            <a:picLocks noChangeAspect="1"/>
          </p:cNvPicPr>
          <p:nvPr/>
        </p:nvPicPr>
        <p:blipFill>
          <a:blip r:embed="rId2">
            <a:alphaModFix amt="85000"/>
            <a:extLst>
              <a:ext uri="{837473B0-CC2E-450A-ABE3-18F120FF3D39}">
                <a1611:picAttrSrcUrl xmlns:a1611="http://schemas.microsoft.com/office/drawing/2016/11/main" r:id="rId3"/>
              </a:ext>
            </a:extLst>
          </a:blip>
          <a:stretch>
            <a:fillRect/>
          </a:stretch>
        </p:blipFill>
        <p:spPr>
          <a:xfrm>
            <a:off x="3850268" y="1061870"/>
            <a:ext cx="5408347" cy="3704717"/>
          </a:xfrm>
          <a:prstGeom prst="rect">
            <a:avLst/>
          </a:prstGeom>
          <a:noFill/>
        </p:spPr>
      </p:pic>
    </p:spTree>
    <p:extLst>
      <p:ext uri="{BB962C8B-B14F-4D97-AF65-F5344CB8AC3E}">
        <p14:creationId xmlns:p14="http://schemas.microsoft.com/office/powerpoint/2010/main" val="279507365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5</a:t>
            </a:fld>
            <a:endParaRPr lang="en-US"/>
          </a:p>
        </p:txBody>
      </p:sp>
      <p:sp>
        <p:nvSpPr>
          <p:cNvPr id="2" name="Content Placeholder 2">
            <a:extLst>
              <a:ext uri="{FF2B5EF4-FFF2-40B4-BE49-F238E27FC236}">
                <a16:creationId xmlns:a16="http://schemas.microsoft.com/office/drawing/2014/main" id="{2E061982-9159-EC5B-45D7-3666A60772C3}"/>
              </a:ext>
            </a:extLst>
          </p:cNvPr>
          <p:cNvSpPr txBox="1">
            <a:spLocks/>
          </p:cNvSpPr>
          <p:nvPr/>
        </p:nvSpPr>
        <p:spPr>
          <a:xfrm>
            <a:off x="5957999" y="3710603"/>
            <a:ext cx="5614060" cy="2452687"/>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solidFill>
                  <a:srgbClr val="555555">
                    <a:hueOff val="0"/>
                    <a:satOff val="0"/>
                    <a:lumOff val="0"/>
                    <a:alphaOff val="0"/>
                  </a:srgbClr>
                </a:solidFill>
                <a:latin typeface="Tw Cen MT"/>
              </a:rPr>
              <a:t>ACOs must report quality data to CMS after the close of every performance year to be eligible to share in any earned shared savings and to avoid sharing losses at the maximum level.</a:t>
            </a:r>
          </a:p>
          <a:p>
            <a:r>
              <a:rPr lang="en-US" sz="1900" dirty="0">
                <a:solidFill>
                  <a:srgbClr val="555555">
                    <a:hueOff val="0"/>
                    <a:satOff val="0"/>
                    <a:lumOff val="0"/>
                    <a:alphaOff val="0"/>
                  </a:srgbClr>
                </a:solidFill>
                <a:latin typeface="Tw Cen MT"/>
              </a:rPr>
              <a:t>For 2024 performance year, ACOs can report via the CMS Web Interface that requires them to submit data on a sample of Medicare patients for each quality measure or  </a:t>
            </a:r>
            <a:r>
              <a:rPr lang="en-US" sz="1900" dirty="0" err="1">
                <a:solidFill>
                  <a:srgbClr val="555555">
                    <a:hueOff val="0"/>
                    <a:satOff val="0"/>
                    <a:lumOff val="0"/>
                    <a:alphaOff val="0"/>
                  </a:srgbClr>
                </a:solidFill>
                <a:latin typeface="Tw Cen MT"/>
              </a:rPr>
              <a:t>eCQM</a:t>
            </a:r>
            <a:r>
              <a:rPr lang="en-US" sz="1900" dirty="0">
                <a:solidFill>
                  <a:srgbClr val="555555">
                    <a:hueOff val="0"/>
                    <a:satOff val="0"/>
                    <a:lumOff val="0"/>
                    <a:alphaOff val="0"/>
                  </a:srgbClr>
                </a:solidFill>
                <a:latin typeface="Tw Cen MT"/>
              </a:rPr>
              <a:t>, MIPS CQM or Medicare CQMs. </a:t>
            </a:r>
          </a:p>
          <a:p>
            <a:r>
              <a:rPr lang="en-US" sz="1900" dirty="0">
                <a:solidFill>
                  <a:srgbClr val="555555">
                    <a:hueOff val="0"/>
                    <a:satOff val="0"/>
                    <a:lumOff val="0"/>
                    <a:alphaOff val="0"/>
                  </a:srgbClr>
                </a:solidFill>
                <a:latin typeface="Tw Cen MT"/>
              </a:rPr>
              <a:t>Your ACO has contracted with Health Endeavors to collect quality data and send to CMS.</a:t>
            </a:r>
          </a:p>
        </p:txBody>
      </p:sp>
      <p:sp>
        <p:nvSpPr>
          <p:cNvPr id="3" name="Title 1">
            <a:extLst>
              <a:ext uri="{FF2B5EF4-FFF2-40B4-BE49-F238E27FC236}">
                <a16:creationId xmlns:a16="http://schemas.microsoft.com/office/drawing/2014/main" id="{C3BDE1E1-3444-2019-673E-90428A9D4B60}"/>
              </a:ext>
            </a:extLst>
          </p:cNvPr>
          <p:cNvSpPr txBox="1">
            <a:spLocks/>
          </p:cNvSpPr>
          <p:nvPr/>
        </p:nvSpPr>
        <p:spPr>
          <a:xfrm>
            <a:off x="2954853" y="3597962"/>
            <a:ext cx="246816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100" b="1" dirty="0"/>
            </a:br>
            <a:r>
              <a:rPr lang="en-US" sz="3600" dirty="0">
                <a:solidFill>
                  <a:srgbClr val="007680"/>
                </a:solidFill>
                <a:latin typeface="Tw Cen MT"/>
              </a:rPr>
              <a:t>ACO and Quality Reporting</a:t>
            </a:r>
            <a:br>
              <a:rPr lang="en-US" sz="3100" b="1" dirty="0"/>
            </a:br>
            <a:endParaRPr lang="en-US" sz="3100" dirty="0"/>
          </a:p>
        </p:txBody>
      </p:sp>
      <p:pic>
        <p:nvPicPr>
          <p:cNvPr id="6" name="Content Placeholder 13" descr="Diagram&#10;&#10;Description automatically generated">
            <a:extLst>
              <a:ext uri="{FF2B5EF4-FFF2-40B4-BE49-F238E27FC236}">
                <a16:creationId xmlns:a16="http://schemas.microsoft.com/office/drawing/2014/main" id="{E47F1ED2-7B63-A9C7-6EFA-37A925D1E71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 uri="{837473B0-CC2E-450A-ABE3-18F120FF3D39}">
                <a1611:picAttrSrcUrl xmlns:a1611="http://schemas.microsoft.com/office/drawing/2016/11/main" r:id="rId6"/>
              </a:ext>
            </a:extLst>
          </a:blip>
          <a:srcRect t="19648" b="8210"/>
          <a:stretch/>
        </p:blipFill>
        <p:spPr>
          <a:xfrm>
            <a:off x="1293036" y="1"/>
            <a:ext cx="10898964" cy="359796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600678176"/>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F3C65-A9A7-721C-327C-8E81B4711842}"/>
              </a:ext>
            </a:extLst>
          </p:cNvPr>
          <p:cNvSpPr>
            <a:spLocks noGrp="1"/>
          </p:cNvSpPr>
          <p:nvPr>
            <p:ph type="sldNum" sz="quarter" idx="4"/>
          </p:nvPr>
        </p:nvSpPr>
        <p:spPr/>
        <p:txBody>
          <a:bodyPr/>
          <a:lstStyle/>
          <a:p>
            <a:fld id="{771BC3C4-56AD-BD48-9E51-8E040C5F6F46}" type="slidenum">
              <a:rPr lang="en-US" smtClean="0"/>
              <a:pPr/>
              <a:t>50</a:t>
            </a:fld>
            <a:endParaRPr lang="en-US"/>
          </a:p>
        </p:txBody>
      </p:sp>
      <p:sp>
        <p:nvSpPr>
          <p:cNvPr id="3" name="Title 1">
            <a:extLst>
              <a:ext uri="{FF2B5EF4-FFF2-40B4-BE49-F238E27FC236}">
                <a16:creationId xmlns:a16="http://schemas.microsoft.com/office/drawing/2014/main" id="{764D22B7-4F18-8338-1616-2D15DE7AEFAC}"/>
              </a:ext>
            </a:extLst>
          </p:cNvPr>
          <p:cNvSpPr txBox="1">
            <a:spLocks/>
          </p:cNvSpPr>
          <p:nvPr/>
        </p:nvSpPr>
        <p:spPr>
          <a:xfrm>
            <a:off x="2581275" y="231776"/>
            <a:ext cx="7886700" cy="1325563"/>
          </a:xfrm>
          <a:prstGeom prst="rect">
            <a:avLst/>
          </a:prstGeom>
        </p:spPr>
        <p:txBody>
          <a:bodyPr vert="horz" lIns="91440" tIns="45720" rIns="91440" bIns="45720" rtlCol="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Access CMS WI Random Sample 2024 – Health Endeavors</a:t>
            </a:r>
            <a:endParaRPr lang="en-US" dirty="0"/>
          </a:p>
        </p:txBody>
      </p:sp>
      <p:pic>
        <p:nvPicPr>
          <p:cNvPr id="5" name="Picture 4">
            <a:extLst>
              <a:ext uri="{FF2B5EF4-FFF2-40B4-BE49-F238E27FC236}">
                <a16:creationId xmlns:a16="http://schemas.microsoft.com/office/drawing/2014/main" id="{59EF0D8D-824B-E0FA-E26C-2CED9BC9018E}"/>
              </a:ext>
            </a:extLst>
          </p:cNvPr>
          <p:cNvPicPr>
            <a:picLocks noChangeAspect="1"/>
          </p:cNvPicPr>
          <p:nvPr/>
        </p:nvPicPr>
        <p:blipFill>
          <a:blip r:embed="rId2"/>
          <a:stretch>
            <a:fillRect/>
          </a:stretch>
        </p:blipFill>
        <p:spPr>
          <a:xfrm>
            <a:off x="2163882" y="1843984"/>
            <a:ext cx="4574309" cy="4512365"/>
          </a:xfrm>
          <a:prstGeom prst="rect">
            <a:avLst/>
          </a:prstGeom>
        </p:spPr>
      </p:pic>
      <p:pic>
        <p:nvPicPr>
          <p:cNvPr id="7" name="Picture 6">
            <a:extLst>
              <a:ext uri="{FF2B5EF4-FFF2-40B4-BE49-F238E27FC236}">
                <a16:creationId xmlns:a16="http://schemas.microsoft.com/office/drawing/2014/main" id="{9DD7DBB7-33F6-8AA1-15E1-DA905A034570}"/>
              </a:ext>
            </a:extLst>
          </p:cNvPr>
          <p:cNvPicPr>
            <a:picLocks noChangeAspect="1"/>
          </p:cNvPicPr>
          <p:nvPr/>
        </p:nvPicPr>
        <p:blipFill>
          <a:blip r:embed="rId3"/>
          <a:stretch>
            <a:fillRect/>
          </a:stretch>
        </p:blipFill>
        <p:spPr>
          <a:xfrm>
            <a:off x="4871257" y="3589254"/>
            <a:ext cx="7092143" cy="2218803"/>
          </a:xfrm>
          <a:prstGeom prst="rect">
            <a:avLst/>
          </a:prstGeom>
        </p:spPr>
      </p:pic>
    </p:spTree>
    <p:extLst>
      <p:ext uri="{BB962C8B-B14F-4D97-AF65-F5344CB8AC3E}">
        <p14:creationId xmlns:p14="http://schemas.microsoft.com/office/powerpoint/2010/main" val="77238790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9285F7-8527-8515-7139-CD1AD2657025}"/>
              </a:ext>
            </a:extLst>
          </p:cNvPr>
          <p:cNvSpPr>
            <a:spLocks noGrp="1"/>
          </p:cNvSpPr>
          <p:nvPr>
            <p:ph type="sldNum" sz="quarter" idx="4"/>
          </p:nvPr>
        </p:nvSpPr>
        <p:spPr/>
        <p:txBody>
          <a:bodyPr/>
          <a:lstStyle/>
          <a:p>
            <a:fld id="{771BC3C4-56AD-BD48-9E51-8E040C5F6F46}" type="slidenum">
              <a:rPr lang="en-US" smtClean="0"/>
              <a:pPr/>
              <a:t>51</a:t>
            </a:fld>
            <a:endParaRPr lang="en-US"/>
          </a:p>
        </p:txBody>
      </p:sp>
      <p:sp>
        <p:nvSpPr>
          <p:cNvPr id="3" name="Title 1">
            <a:extLst>
              <a:ext uri="{FF2B5EF4-FFF2-40B4-BE49-F238E27FC236}">
                <a16:creationId xmlns:a16="http://schemas.microsoft.com/office/drawing/2014/main" id="{62CDF113-3047-22B0-2A1C-1F604F06DD7F}"/>
              </a:ext>
            </a:extLst>
          </p:cNvPr>
          <p:cNvSpPr txBox="1">
            <a:spLocks/>
          </p:cNvSpPr>
          <p:nvPr/>
        </p:nvSpPr>
        <p:spPr>
          <a:xfrm>
            <a:off x="2720251" y="47074"/>
            <a:ext cx="8176104" cy="797752"/>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QM Import Chart</a:t>
            </a:r>
          </a:p>
        </p:txBody>
      </p:sp>
      <p:sp>
        <p:nvSpPr>
          <p:cNvPr id="4" name="Text Placeholder 3">
            <a:extLst>
              <a:ext uri="{FF2B5EF4-FFF2-40B4-BE49-F238E27FC236}">
                <a16:creationId xmlns:a16="http://schemas.microsoft.com/office/drawing/2014/main" id="{A4440B29-C7C0-1D48-AC3F-43796D1A604F}"/>
              </a:ext>
            </a:extLst>
          </p:cNvPr>
          <p:cNvSpPr txBox="1">
            <a:spLocks/>
          </p:cNvSpPr>
          <p:nvPr/>
        </p:nvSpPr>
        <p:spPr>
          <a:xfrm>
            <a:off x="2720251" y="5784869"/>
            <a:ext cx="8176104" cy="560388"/>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Configure priority levels for data sources on individual quality measures.</a:t>
            </a:r>
          </a:p>
        </p:txBody>
      </p:sp>
      <p:pic>
        <p:nvPicPr>
          <p:cNvPr id="5" name="Picture 4">
            <a:extLst>
              <a:ext uri="{FF2B5EF4-FFF2-40B4-BE49-F238E27FC236}">
                <a16:creationId xmlns:a16="http://schemas.microsoft.com/office/drawing/2014/main" id="{31490CCD-7057-0D99-D88C-BFEF0383B5D3}"/>
              </a:ext>
            </a:extLst>
          </p:cNvPr>
          <p:cNvPicPr>
            <a:picLocks noChangeAspect="1"/>
          </p:cNvPicPr>
          <p:nvPr/>
        </p:nvPicPr>
        <p:blipFill>
          <a:blip r:embed="rId2"/>
          <a:stretch>
            <a:fillRect/>
          </a:stretch>
        </p:blipFill>
        <p:spPr>
          <a:xfrm>
            <a:off x="3519355" y="974824"/>
            <a:ext cx="6359237" cy="4713386"/>
          </a:xfrm>
          <a:prstGeom prst="rect">
            <a:avLst/>
          </a:prstGeom>
        </p:spPr>
      </p:pic>
    </p:spTree>
    <p:extLst>
      <p:ext uri="{BB962C8B-B14F-4D97-AF65-F5344CB8AC3E}">
        <p14:creationId xmlns:p14="http://schemas.microsoft.com/office/powerpoint/2010/main" val="328867739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2EE0F-C2E7-BD1B-8E33-10E5237B7776}"/>
              </a:ext>
            </a:extLst>
          </p:cNvPr>
          <p:cNvSpPr>
            <a:spLocks noGrp="1"/>
          </p:cNvSpPr>
          <p:nvPr>
            <p:ph type="sldNum" sz="quarter" idx="4"/>
          </p:nvPr>
        </p:nvSpPr>
        <p:spPr/>
        <p:txBody>
          <a:bodyPr/>
          <a:lstStyle/>
          <a:p>
            <a:fld id="{771BC3C4-56AD-BD48-9E51-8E040C5F6F46}" type="slidenum">
              <a:rPr lang="en-US" smtClean="0"/>
              <a:pPr/>
              <a:t>52</a:t>
            </a:fld>
            <a:endParaRPr lang="en-US"/>
          </a:p>
        </p:txBody>
      </p:sp>
      <p:sp>
        <p:nvSpPr>
          <p:cNvPr id="3" name="Title 1">
            <a:extLst>
              <a:ext uri="{FF2B5EF4-FFF2-40B4-BE49-F238E27FC236}">
                <a16:creationId xmlns:a16="http://schemas.microsoft.com/office/drawing/2014/main" id="{A0558020-25D0-1F5D-EC95-7016282002F0}"/>
              </a:ext>
            </a:extLst>
          </p:cNvPr>
          <p:cNvSpPr txBox="1">
            <a:spLocks/>
          </p:cNvSpPr>
          <p:nvPr/>
        </p:nvSpPr>
        <p:spPr>
          <a:xfrm>
            <a:off x="1767239" y="357093"/>
            <a:ext cx="8186386" cy="7478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CMS WI Random Sample 2024 Decisions</a:t>
            </a:r>
          </a:p>
        </p:txBody>
      </p:sp>
      <p:pic>
        <p:nvPicPr>
          <p:cNvPr id="6" name="Picture 5">
            <a:extLst>
              <a:ext uri="{FF2B5EF4-FFF2-40B4-BE49-F238E27FC236}">
                <a16:creationId xmlns:a16="http://schemas.microsoft.com/office/drawing/2014/main" id="{BF0FE305-04CF-3641-8351-0DBBE7E7DF0F}"/>
              </a:ext>
            </a:extLst>
          </p:cNvPr>
          <p:cNvPicPr>
            <a:picLocks noChangeAspect="1"/>
          </p:cNvPicPr>
          <p:nvPr/>
        </p:nvPicPr>
        <p:blipFill>
          <a:blip r:embed="rId2"/>
          <a:stretch>
            <a:fillRect/>
          </a:stretch>
        </p:blipFill>
        <p:spPr>
          <a:xfrm>
            <a:off x="2056520" y="1310242"/>
            <a:ext cx="9134942" cy="4564197"/>
          </a:xfrm>
          <a:prstGeom prst="rect">
            <a:avLst/>
          </a:prstGeom>
        </p:spPr>
      </p:pic>
    </p:spTree>
    <p:extLst>
      <p:ext uri="{BB962C8B-B14F-4D97-AF65-F5344CB8AC3E}">
        <p14:creationId xmlns:p14="http://schemas.microsoft.com/office/powerpoint/2010/main" val="228946413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65CC87-6EA7-F4C5-03DE-6F4A94B75166}"/>
              </a:ext>
            </a:extLst>
          </p:cNvPr>
          <p:cNvSpPr>
            <a:spLocks noGrp="1"/>
          </p:cNvSpPr>
          <p:nvPr>
            <p:ph type="sldNum" sz="quarter" idx="4"/>
          </p:nvPr>
        </p:nvSpPr>
        <p:spPr/>
        <p:txBody>
          <a:bodyPr/>
          <a:lstStyle/>
          <a:p>
            <a:fld id="{771BC3C4-56AD-BD48-9E51-8E040C5F6F46}" type="slidenum">
              <a:rPr lang="en-US" smtClean="0"/>
              <a:pPr/>
              <a:t>53</a:t>
            </a:fld>
            <a:endParaRPr lang="en-US"/>
          </a:p>
        </p:txBody>
      </p:sp>
      <p:sp>
        <p:nvSpPr>
          <p:cNvPr id="3" name="Title 1">
            <a:extLst>
              <a:ext uri="{FF2B5EF4-FFF2-40B4-BE49-F238E27FC236}">
                <a16:creationId xmlns:a16="http://schemas.microsoft.com/office/drawing/2014/main" id="{1E4557BB-9996-46FB-E605-BBA354174A62}"/>
              </a:ext>
            </a:extLst>
          </p:cNvPr>
          <p:cNvSpPr txBox="1">
            <a:spLocks/>
          </p:cNvSpPr>
          <p:nvPr/>
        </p:nvSpPr>
        <p:spPr>
          <a:xfrm>
            <a:off x="2536560" y="248611"/>
            <a:ext cx="8182230" cy="1249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t>Submit a Request or 1-888-862-0366</a:t>
            </a:r>
            <a:endParaRPr lang="en-US" sz="4000" dirty="0"/>
          </a:p>
        </p:txBody>
      </p:sp>
      <p:pic>
        <p:nvPicPr>
          <p:cNvPr id="4" name="Picture 3">
            <a:extLst>
              <a:ext uri="{FF2B5EF4-FFF2-40B4-BE49-F238E27FC236}">
                <a16:creationId xmlns:a16="http://schemas.microsoft.com/office/drawing/2014/main" id="{261739D7-1EEE-9264-26B3-7EBA307D4FA0}"/>
              </a:ext>
            </a:extLst>
          </p:cNvPr>
          <p:cNvPicPr>
            <a:picLocks noChangeAspect="1"/>
          </p:cNvPicPr>
          <p:nvPr/>
        </p:nvPicPr>
        <p:blipFill>
          <a:blip r:embed="rId2"/>
          <a:stretch>
            <a:fillRect/>
          </a:stretch>
        </p:blipFill>
        <p:spPr>
          <a:xfrm>
            <a:off x="2297430" y="2752721"/>
            <a:ext cx="8661654" cy="3009925"/>
          </a:xfrm>
          <a:prstGeom prst="rect">
            <a:avLst/>
          </a:prstGeom>
        </p:spPr>
      </p:pic>
    </p:spTree>
    <p:extLst>
      <p:ext uri="{BB962C8B-B14F-4D97-AF65-F5344CB8AC3E}">
        <p14:creationId xmlns:p14="http://schemas.microsoft.com/office/powerpoint/2010/main" val="283586828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CAE14-394C-EC34-E7A5-BB4822C672E7}"/>
              </a:ext>
            </a:extLst>
          </p:cNvPr>
          <p:cNvSpPr>
            <a:spLocks noGrp="1"/>
          </p:cNvSpPr>
          <p:nvPr>
            <p:ph type="sldNum" sz="quarter" idx="4"/>
          </p:nvPr>
        </p:nvSpPr>
        <p:spPr/>
        <p:txBody>
          <a:bodyPr/>
          <a:lstStyle/>
          <a:p>
            <a:fld id="{771BC3C4-56AD-BD48-9E51-8E040C5F6F46}" type="slidenum">
              <a:rPr lang="en-US" smtClean="0"/>
              <a:pPr/>
              <a:t>54</a:t>
            </a:fld>
            <a:endParaRPr lang="en-US"/>
          </a:p>
        </p:txBody>
      </p:sp>
      <p:pic>
        <p:nvPicPr>
          <p:cNvPr id="3" name="Picture 2">
            <a:extLst>
              <a:ext uri="{FF2B5EF4-FFF2-40B4-BE49-F238E27FC236}">
                <a16:creationId xmlns:a16="http://schemas.microsoft.com/office/drawing/2014/main" id="{877B234A-6C55-FF27-F147-0E661978103C}"/>
              </a:ext>
            </a:extLst>
          </p:cNvPr>
          <p:cNvPicPr>
            <a:picLocks noChangeAspect="1"/>
          </p:cNvPicPr>
          <p:nvPr/>
        </p:nvPicPr>
        <p:blipFill rotWithShape="1">
          <a:blip r:embed="rId2"/>
          <a:srcRect l="59333" t="9704" r="10083" b="4667"/>
          <a:stretch/>
        </p:blipFill>
        <p:spPr>
          <a:xfrm>
            <a:off x="3375023" y="444470"/>
            <a:ext cx="6826805" cy="5303520"/>
          </a:xfrm>
          <a:prstGeom prst="rect">
            <a:avLst/>
          </a:prstGeom>
        </p:spPr>
      </p:pic>
    </p:spTree>
    <p:extLst>
      <p:ext uri="{BB962C8B-B14F-4D97-AF65-F5344CB8AC3E}">
        <p14:creationId xmlns:p14="http://schemas.microsoft.com/office/powerpoint/2010/main" val="225471393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F764-6FFE-6E3F-C435-EC82596F5E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4DD712-FA41-CFDA-0790-5636940C71F3}"/>
              </a:ext>
            </a:extLst>
          </p:cNvPr>
          <p:cNvPicPr>
            <a:picLocks noChangeAspect="1"/>
          </p:cNvPicPr>
          <p:nvPr/>
        </p:nvPicPr>
        <p:blipFill>
          <a:blip r:embed="rId3"/>
          <a:stretch>
            <a:fillRect/>
          </a:stretch>
        </p:blipFill>
        <p:spPr>
          <a:xfrm>
            <a:off x="0" y="28575"/>
            <a:ext cx="12192000" cy="6858000"/>
          </a:xfrm>
          <a:prstGeom prst="rect">
            <a:avLst/>
          </a:prstGeom>
        </p:spPr>
      </p:pic>
      <p:pic>
        <p:nvPicPr>
          <p:cNvPr id="8" name="Picture 7">
            <a:extLst>
              <a:ext uri="{FF2B5EF4-FFF2-40B4-BE49-F238E27FC236}">
                <a16:creationId xmlns:a16="http://schemas.microsoft.com/office/drawing/2014/main" id="{C57E383D-F148-74B2-9E04-180405B7058F}"/>
              </a:ext>
            </a:extLst>
          </p:cNvPr>
          <p:cNvPicPr>
            <a:picLocks noChangeAspect="1"/>
          </p:cNvPicPr>
          <p:nvPr/>
        </p:nvPicPr>
        <p:blipFill>
          <a:blip r:embed="rId4"/>
          <a:stretch>
            <a:fillRect/>
          </a:stretch>
        </p:blipFill>
        <p:spPr>
          <a:xfrm>
            <a:off x="298144" y="280052"/>
            <a:ext cx="5291154" cy="1300742"/>
          </a:xfrm>
          <a:prstGeom prst="rect">
            <a:avLst/>
          </a:prstGeom>
        </p:spPr>
      </p:pic>
      <p:sp>
        <p:nvSpPr>
          <p:cNvPr id="2" name="Rectangle">
            <a:extLst>
              <a:ext uri="{FF2B5EF4-FFF2-40B4-BE49-F238E27FC236}">
                <a16:creationId xmlns:a16="http://schemas.microsoft.com/office/drawing/2014/main" id="{E963354A-E5F2-0954-B6BD-198F49795A1D}"/>
              </a:ext>
            </a:extLst>
          </p:cNvPr>
          <p:cNvSpPr/>
          <p:nvPr/>
        </p:nvSpPr>
        <p:spPr>
          <a:xfrm>
            <a:off x="1340962" y="5296258"/>
            <a:ext cx="10216039" cy="995937"/>
          </a:xfrm>
          <a:prstGeom prst="rect">
            <a:avLst/>
          </a:prstGeom>
          <a:ln w="101600">
            <a:solidFill>
              <a:srgbClr val="FFFFFF">
                <a:alpha val="50000"/>
              </a:srgbClr>
            </a:solidFill>
            <a:miter lim="400000"/>
          </a:ln>
        </p:spPr>
        <p:txBody>
          <a:bodyPr lIns="25400" tIns="25400" rIns="25400" bIns="25400"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 name="Lorem ipsum sit lom dolor sit amet, consectetur sit.">
            <a:extLst>
              <a:ext uri="{FF2B5EF4-FFF2-40B4-BE49-F238E27FC236}">
                <a16:creationId xmlns:a16="http://schemas.microsoft.com/office/drawing/2014/main" id="{56E710D9-DDC2-EEA9-AC06-39D923CFF490}"/>
              </a:ext>
            </a:extLst>
          </p:cNvPr>
          <p:cNvSpPr txBox="1"/>
          <p:nvPr/>
        </p:nvSpPr>
        <p:spPr>
          <a:xfrm>
            <a:off x="1679184" y="5561967"/>
            <a:ext cx="9415741" cy="4821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b="1">
                <a:solidFill>
                  <a:srgbClr val="FFFFFF"/>
                </a:solidFill>
                <a:latin typeface="Raleway"/>
                <a:ea typeface="Raleway"/>
                <a:cs typeface="Raleway"/>
                <a:sym typeface="Raleway"/>
              </a:defRPr>
            </a:lvl1pPr>
          </a:lstStyle>
          <a:p>
            <a:pPr marL="0" marR="0">
              <a:spcBef>
                <a:spcPts val="0"/>
              </a:spcBef>
              <a:spcAft>
                <a:spcPts val="0"/>
              </a:spcAft>
            </a:pPr>
            <a:r>
              <a:rPr lang="en-US" sz="1400" b="0" i="1" kern="100">
                <a:solidFill>
                  <a:schemeClr val="bg1"/>
                </a:solidFill>
                <a:effectLst/>
                <a:latin typeface="Poppins" pitchFamily="2" charset="77"/>
                <a:ea typeface="Aptos" panose="020B0004020202020204" pitchFamily="34" charset="0"/>
                <a:cs typeface="Poppins" pitchFamily="2" charset="77"/>
              </a:rPr>
              <a:t>We are transforming healthcare with smart solutions for providers, patients, caregivers, and payors, that creates integrated experiences resulting in enhanced overall health outcomes.</a:t>
            </a:r>
          </a:p>
        </p:txBody>
      </p:sp>
      <p:sp>
        <p:nvSpPr>
          <p:cNvPr id="7" name="Slide Number Placeholder 6">
            <a:extLst>
              <a:ext uri="{FF2B5EF4-FFF2-40B4-BE49-F238E27FC236}">
                <a16:creationId xmlns:a16="http://schemas.microsoft.com/office/drawing/2014/main" id="{47B48A8C-4B36-3561-D356-3F022E6843F4}"/>
              </a:ext>
            </a:extLst>
          </p:cNvPr>
          <p:cNvSpPr>
            <a:spLocks noGrp="1"/>
          </p:cNvSpPr>
          <p:nvPr>
            <p:ph type="sldNum" sz="quarter" idx="4"/>
          </p:nvPr>
        </p:nvSpPr>
        <p:spPr/>
        <p:txBody>
          <a:bodyPr/>
          <a:lstStyle/>
          <a:p>
            <a:fld id="{771BC3C4-56AD-BD48-9E51-8E040C5F6F46}" type="slidenum">
              <a:rPr lang="en-US" smtClean="0"/>
              <a:pPr/>
              <a:t>55</a:t>
            </a:fld>
            <a:endParaRPr lang="en-US"/>
          </a:p>
        </p:txBody>
      </p:sp>
      <p:sp>
        <p:nvSpPr>
          <p:cNvPr id="6" name="Rectangle 5">
            <a:extLst>
              <a:ext uri="{FF2B5EF4-FFF2-40B4-BE49-F238E27FC236}">
                <a16:creationId xmlns:a16="http://schemas.microsoft.com/office/drawing/2014/main" id="{B5CE9090-60FC-A0E9-7CD9-5E45330CB69C}"/>
              </a:ext>
            </a:extLst>
          </p:cNvPr>
          <p:cNvSpPr/>
          <p:nvPr/>
        </p:nvSpPr>
        <p:spPr>
          <a:xfrm>
            <a:off x="298144" y="1713706"/>
            <a:ext cx="11665256" cy="2308324"/>
          </a:xfrm>
          <a:prstGeom prst="rect">
            <a:avLst/>
          </a:prstGeom>
        </p:spPr>
        <p:txBody>
          <a:bodyPr wrap="square">
            <a:spAutoFit/>
          </a:bodyPr>
          <a:lstStyle/>
          <a:p>
            <a:pPr algn="ctr"/>
            <a:r>
              <a:rPr lang="en-US" sz="3600" dirty="0">
                <a:solidFill>
                  <a:schemeClr val="bg1"/>
                </a:solidFill>
                <a:latin typeface="Tw Cen MT"/>
                <a:ea typeface="+mj-ea"/>
                <a:cs typeface="Tw Cen MT"/>
                <a:hlinkClick r:id="rId5">
                  <a:extLst>
                    <a:ext uri="{A12FA001-AC4F-418D-AE19-62706E023703}">
                      <ahyp:hlinkClr xmlns:ahyp="http://schemas.microsoft.com/office/drawing/2018/hyperlinkcolor" val="tx"/>
                    </a:ext>
                  </a:extLst>
                </a:hlinkClick>
              </a:rPr>
              <a:t>Book your 1:1 Training</a:t>
            </a:r>
            <a:endParaRPr lang="en-US" sz="3600" dirty="0">
              <a:solidFill>
                <a:schemeClr val="bg1"/>
              </a:solidFill>
              <a:latin typeface="Tw Cen MT"/>
              <a:ea typeface="+mj-ea"/>
              <a:cs typeface="Tw Cen MT"/>
            </a:endParaRPr>
          </a:p>
          <a:p>
            <a:pPr algn="ctr"/>
            <a:r>
              <a:rPr lang="en-US" sz="3600" dirty="0">
                <a:solidFill>
                  <a:schemeClr val="tx2"/>
                </a:solidFill>
                <a:latin typeface="Tw Cen MT"/>
                <a:ea typeface="+mj-ea"/>
                <a:cs typeface="Tw Cen MT"/>
              </a:rPr>
              <a:t>Program Director of Quality </a:t>
            </a:r>
          </a:p>
          <a:p>
            <a:pPr algn="ctr"/>
            <a:r>
              <a:rPr lang="en-US" sz="3600" dirty="0">
                <a:solidFill>
                  <a:schemeClr val="tx2"/>
                </a:solidFill>
                <a:latin typeface="Tw Cen MT"/>
                <a:ea typeface="+mj-ea"/>
                <a:cs typeface="Tw Cen MT"/>
              </a:rPr>
              <a:t>Gretchen Arciniega</a:t>
            </a:r>
          </a:p>
          <a:p>
            <a:pPr algn="ctr"/>
            <a:r>
              <a:rPr lang="en-US" sz="3600" dirty="0">
                <a:solidFill>
                  <a:schemeClr val="bg1"/>
                </a:solidFill>
                <a:latin typeface="Tw Cen MT"/>
                <a:ea typeface="+mj-ea"/>
                <a:cs typeface="Tw Cen MT"/>
                <a:hlinkClick r:id="rId6">
                  <a:extLst>
                    <a:ext uri="{A12FA001-AC4F-418D-AE19-62706E023703}">
                      <ahyp:hlinkClr xmlns:ahyp="http://schemas.microsoft.com/office/drawing/2018/hyperlinkcolor" val="tx"/>
                    </a:ext>
                  </a:extLst>
                </a:hlinkClick>
              </a:rPr>
              <a:t>gretchena@healthendeavors.com</a:t>
            </a:r>
            <a:r>
              <a:rPr lang="en-US" sz="3600" dirty="0">
                <a:solidFill>
                  <a:schemeClr val="tx2"/>
                </a:solidFill>
                <a:latin typeface="Tw Cen MT"/>
                <a:ea typeface="+mj-ea"/>
                <a:cs typeface="Tw Cen MT"/>
              </a:rPr>
              <a:t>  </a:t>
            </a:r>
          </a:p>
        </p:txBody>
      </p:sp>
    </p:spTree>
    <p:extLst>
      <p:ext uri="{BB962C8B-B14F-4D97-AF65-F5344CB8AC3E}">
        <p14:creationId xmlns:p14="http://schemas.microsoft.com/office/powerpoint/2010/main" val="376243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6</a:t>
            </a:fld>
            <a:endParaRPr lang="en-US"/>
          </a:p>
        </p:txBody>
      </p:sp>
      <p:sp>
        <p:nvSpPr>
          <p:cNvPr id="2" name="Title 1">
            <a:extLst>
              <a:ext uri="{FF2B5EF4-FFF2-40B4-BE49-F238E27FC236}">
                <a16:creationId xmlns:a16="http://schemas.microsoft.com/office/drawing/2014/main" id="{3671B70D-D65B-245E-5388-A6DB2F826BBD}"/>
              </a:ext>
            </a:extLst>
          </p:cNvPr>
          <p:cNvSpPr txBox="1">
            <a:spLocks/>
          </p:cNvSpPr>
          <p:nvPr/>
        </p:nvSpPr>
        <p:spPr>
          <a:xfrm>
            <a:off x="2571748" y="319460"/>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2024 Quality Reporting for ACOs</a:t>
            </a:r>
          </a:p>
        </p:txBody>
      </p:sp>
      <p:graphicFrame>
        <p:nvGraphicFramePr>
          <p:cNvPr id="3" name="Diagram 2">
            <a:extLst>
              <a:ext uri="{FF2B5EF4-FFF2-40B4-BE49-F238E27FC236}">
                <a16:creationId xmlns:a16="http://schemas.microsoft.com/office/drawing/2014/main" id="{F59AEDA8-66B8-AA34-906B-DB4A14B746FA}"/>
              </a:ext>
            </a:extLst>
          </p:cNvPr>
          <p:cNvGraphicFramePr/>
          <p:nvPr>
            <p:extLst>
              <p:ext uri="{D42A27DB-BD31-4B8C-83A1-F6EECF244321}">
                <p14:modId xmlns:p14="http://schemas.microsoft.com/office/powerpoint/2010/main" val="2069588547"/>
              </p:ext>
            </p:extLst>
          </p:nvPr>
        </p:nvGraphicFramePr>
        <p:xfrm>
          <a:off x="2276474" y="1169363"/>
          <a:ext cx="8820148" cy="5016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6000249"/>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7</a:t>
            </a:fld>
            <a:endParaRPr lang="en-US"/>
          </a:p>
        </p:txBody>
      </p:sp>
      <p:sp>
        <p:nvSpPr>
          <p:cNvPr id="6" name="Title 1">
            <a:extLst>
              <a:ext uri="{FF2B5EF4-FFF2-40B4-BE49-F238E27FC236}">
                <a16:creationId xmlns:a16="http://schemas.microsoft.com/office/drawing/2014/main" id="{C0CAC8BB-CBA9-158F-15EF-701C2187B93F}"/>
              </a:ext>
            </a:extLst>
          </p:cNvPr>
          <p:cNvSpPr txBox="1">
            <a:spLocks/>
          </p:cNvSpPr>
          <p:nvPr/>
        </p:nvSpPr>
        <p:spPr>
          <a:xfrm>
            <a:off x="3368774" y="388194"/>
            <a:ext cx="7533018"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a:t>What is the time period to report quality data?</a:t>
            </a:r>
            <a:br>
              <a:rPr lang="en-US" sz="2700" b="1"/>
            </a:br>
            <a:endParaRPr lang="en-US" sz="2700" dirty="0"/>
          </a:p>
        </p:txBody>
      </p:sp>
      <p:graphicFrame>
        <p:nvGraphicFramePr>
          <p:cNvPr id="7" name="Content Placeholder 5">
            <a:extLst>
              <a:ext uri="{FF2B5EF4-FFF2-40B4-BE49-F238E27FC236}">
                <a16:creationId xmlns:a16="http://schemas.microsoft.com/office/drawing/2014/main" id="{B8C7B58D-9298-BA38-6793-B165C5909A65}"/>
              </a:ext>
            </a:extLst>
          </p:cNvPr>
          <p:cNvGraphicFramePr>
            <a:graphicFrameLocks/>
          </p:cNvGraphicFramePr>
          <p:nvPr>
            <p:extLst>
              <p:ext uri="{D42A27DB-BD31-4B8C-83A1-F6EECF244321}">
                <p14:modId xmlns:p14="http://schemas.microsoft.com/office/powerpoint/2010/main" val="522966271"/>
              </p:ext>
            </p:extLst>
          </p:nvPr>
        </p:nvGraphicFramePr>
        <p:xfrm>
          <a:off x="3037347" y="1882466"/>
          <a:ext cx="8195872" cy="3857339"/>
        </p:xfrm>
        <a:graphic>
          <a:graphicData uri="http://schemas.openxmlformats.org/drawingml/2006/table">
            <a:tbl>
              <a:tblPr firstRow="1" bandRow="1">
                <a:tableStyleId>{3B4B98B0-60AC-42C2-AFA5-B58CD77FA1E5}</a:tableStyleId>
              </a:tblPr>
              <a:tblGrid>
                <a:gridCol w="4143807">
                  <a:extLst>
                    <a:ext uri="{9D8B030D-6E8A-4147-A177-3AD203B41FA5}">
                      <a16:colId xmlns:a16="http://schemas.microsoft.com/office/drawing/2014/main" val="3192429838"/>
                    </a:ext>
                  </a:extLst>
                </a:gridCol>
                <a:gridCol w="4052065">
                  <a:extLst>
                    <a:ext uri="{9D8B030D-6E8A-4147-A177-3AD203B41FA5}">
                      <a16:colId xmlns:a16="http://schemas.microsoft.com/office/drawing/2014/main" val="1739787040"/>
                    </a:ext>
                  </a:extLst>
                </a:gridCol>
              </a:tblGrid>
              <a:tr h="7735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a:effectLst/>
                        </a:rPr>
                        <a:t>Description</a:t>
                      </a:r>
                      <a:endParaRPr lang="en-US" sz="1200">
                        <a:effectLst/>
                      </a:endParaRPr>
                    </a:p>
                    <a:p>
                      <a:endParaRPr lang="en-US" sz="2100"/>
                    </a:p>
                  </a:txBody>
                  <a:tcPr marL="102417" marR="102417" marT="51209" marB="51209"/>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a:effectLst/>
                        </a:rPr>
                        <a:t>Time Period</a:t>
                      </a:r>
                      <a:endParaRPr lang="en-US" sz="1200">
                        <a:effectLst/>
                      </a:endParaRPr>
                    </a:p>
                    <a:p>
                      <a:endParaRPr lang="en-US" sz="2100"/>
                    </a:p>
                  </a:txBody>
                  <a:tcPr marL="102417" marR="102417" marT="51209" marB="51209"/>
                </a:tc>
                <a:extLst>
                  <a:ext uri="{0D108BD9-81ED-4DB2-BD59-A6C34878D82A}">
                    <a16:rowId xmlns:a16="http://schemas.microsoft.com/office/drawing/2014/main" val="1362348424"/>
                  </a:ext>
                </a:extLst>
              </a:tr>
              <a:tr h="982751">
                <a:tc>
                  <a:txBody>
                    <a:bodyPr/>
                    <a:lstStyle/>
                    <a:p>
                      <a:pPr marL="0" marR="0">
                        <a:spcBef>
                          <a:spcPts val="0"/>
                        </a:spcBef>
                        <a:spcAft>
                          <a:spcPts val="0"/>
                        </a:spcAft>
                      </a:pPr>
                      <a:r>
                        <a:rPr lang="en-US" sz="1900" dirty="0">
                          <a:effectLst/>
                        </a:rPr>
                        <a:t>Patient ranking files to be available for download from CMS Web Interface.</a:t>
                      </a:r>
                      <a:endParaRPr lang="en-US" sz="1200" dirty="0">
                        <a:effectLst/>
                        <a:latin typeface="Calibri"/>
                        <a:ea typeface="Calibri"/>
                        <a:cs typeface="Times New Roman"/>
                      </a:endParaRPr>
                    </a:p>
                  </a:txBody>
                  <a:tcPr marL="95699" marR="95699" marT="47848" marB="47848"/>
                </a:tc>
                <a:tc>
                  <a:txBody>
                    <a:bodyPr/>
                    <a:lstStyle/>
                    <a:p>
                      <a:pPr marL="0" marR="0">
                        <a:spcBef>
                          <a:spcPts val="0"/>
                        </a:spcBef>
                        <a:spcAft>
                          <a:spcPts val="0"/>
                        </a:spcAft>
                      </a:pPr>
                      <a:r>
                        <a:rPr lang="en-US" sz="1900" dirty="0">
                          <a:effectLst/>
                        </a:rPr>
                        <a:t>Estimated: Around December 20, 2024</a:t>
                      </a:r>
                      <a:endParaRPr lang="en-US" sz="1200" dirty="0">
                        <a:solidFill>
                          <a:schemeClr val="accent6">
                            <a:lumMod val="60000"/>
                            <a:lumOff val="40000"/>
                          </a:schemeClr>
                        </a:solidFill>
                        <a:effectLst/>
                        <a:latin typeface="Calibri"/>
                        <a:ea typeface="Calibri"/>
                        <a:cs typeface="Times New Roman"/>
                      </a:endParaRPr>
                    </a:p>
                  </a:txBody>
                  <a:tcPr marL="95699" marR="95699" marT="47848" marB="47848"/>
                </a:tc>
                <a:extLst>
                  <a:ext uri="{0D108BD9-81ED-4DB2-BD59-A6C34878D82A}">
                    <a16:rowId xmlns:a16="http://schemas.microsoft.com/office/drawing/2014/main" val="4138629109"/>
                  </a:ext>
                </a:extLst>
              </a:tr>
              <a:tr h="982751">
                <a:tc>
                  <a:txBody>
                    <a:bodyPr/>
                    <a:lstStyle/>
                    <a:p>
                      <a:pPr marL="0" marR="0">
                        <a:spcBef>
                          <a:spcPts val="0"/>
                        </a:spcBef>
                        <a:spcAft>
                          <a:spcPts val="0"/>
                        </a:spcAft>
                      </a:pPr>
                      <a:r>
                        <a:rPr lang="en-US" sz="1900" dirty="0">
                          <a:effectLst/>
                        </a:rPr>
                        <a:t>Patient list populated in Health Endeavors CMS WI Random Sample 2024 interface.</a:t>
                      </a:r>
                      <a:endParaRPr lang="en-US" sz="1200" dirty="0">
                        <a:effectLst/>
                        <a:latin typeface="Calibri"/>
                        <a:ea typeface="Calibri"/>
                        <a:cs typeface="Times New Roman"/>
                      </a:endParaRPr>
                    </a:p>
                  </a:txBody>
                  <a:tcPr marL="95699" marR="95699" marT="47848" marB="478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mn-lt"/>
                          <a:ea typeface="+mn-ea"/>
                          <a:cs typeface="+mn-cs"/>
                        </a:rPr>
                        <a:t>2 to 4 days upon receiving the sample</a:t>
                      </a:r>
                      <a:endParaRPr kumimoji="0" lang="en-US" sz="1200" b="0" i="0" u="none" strike="noStrike" kern="1200" cap="none" spc="0" normalizeH="0" baseline="0" noProof="0" dirty="0">
                        <a:ln>
                          <a:noFill/>
                        </a:ln>
                        <a:solidFill>
                          <a:schemeClr val="tx1"/>
                        </a:solidFill>
                        <a:effectLst/>
                        <a:uLnTx/>
                        <a:uFillTx/>
                        <a:latin typeface="Calibri"/>
                        <a:ea typeface="Calibri"/>
                        <a:cs typeface="Times New Roman"/>
                      </a:endParaRPr>
                    </a:p>
                  </a:txBody>
                  <a:tcPr marL="95699" marR="95699" marT="47848" marB="47848"/>
                </a:tc>
                <a:extLst>
                  <a:ext uri="{0D108BD9-81ED-4DB2-BD59-A6C34878D82A}">
                    <a16:rowId xmlns:a16="http://schemas.microsoft.com/office/drawing/2014/main" val="1275847851"/>
                  </a:ext>
                </a:extLst>
              </a:tr>
              <a:tr h="417960">
                <a:tc>
                  <a:txBody>
                    <a:bodyPr/>
                    <a:lstStyle/>
                    <a:p>
                      <a:pPr marL="0" marR="0">
                        <a:spcBef>
                          <a:spcPts val="0"/>
                        </a:spcBef>
                        <a:spcAft>
                          <a:spcPts val="0"/>
                        </a:spcAft>
                      </a:pPr>
                      <a:r>
                        <a:rPr lang="en-US" sz="1900" kern="1200" dirty="0">
                          <a:effectLst/>
                        </a:rPr>
                        <a:t>ACO 2024 quality reporting period.</a:t>
                      </a:r>
                      <a:endParaRPr lang="en-US" sz="1900" kern="1200" dirty="0">
                        <a:solidFill>
                          <a:srgbClr val="000000"/>
                        </a:solidFill>
                        <a:effectLst/>
                        <a:latin typeface="Times New Roman"/>
                        <a:ea typeface="Calibri"/>
                        <a:cs typeface="Times New Roman"/>
                      </a:endParaRPr>
                    </a:p>
                  </a:txBody>
                  <a:tcPr marL="95699" marR="95699" marT="47848" marB="47848"/>
                </a:tc>
                <a:tc>
                  <a:txBody>
                    <a:bodyPr/>
                    <a:lstStyle/>
                    <a:p>
                      <a:pPr marL="0" marR="0">
                        <a:spcBef>
                          <a:spcPts val="0"/>
                        </a:spcBef>
                        <a:spcAft>
                          <a:spcPts val="0"/>
                        </a:spcAft>
                      </a:pPr>
                      <a:r>
                        <a:rPr lang="en-US" sz="1900" dirty="0">
                          <a:effectLst/>
                        </a:rPr>
                        <a:t>January 2nd, 2025 – March 31</a:t>
                      </a:r>
                      <a:r>
                        <a:rPr lang="en-US" sz="1900" baseline="30000" dirty="0">
                          <a:effectLst/>
                        </a:rPr>
                        <a:t>st</a:t>
                      </a:r>
                      <a:r>
                        <a:rPr lang="en-US" sz="1900" dirty="0">
                          <a:effectLst/>
                        </a:rPr>
                        <a:t>, 2025</a:t>
                      </a:r>
                      <a:endParaRPr lang="en-US" sz="1200" dirty="0">
                        <a:solidFill>
                          <a:schemeClr val="accent6">
                            <a:lumMod val="60000"/>
                            <a:lumOff val="40000"/>
                          </a:schemeClr>
                        </a:solidFill>
                        <a:effectLst/>
                        <a:latin typeface="Calibri"/>
                        <a:ea typeface="Calibri"/>
                        <a:cs typeface="Times New Roman"/>
                      </a:endParaRPr>
                    </a:p>
                  </a:txBody>
                  <a:tcPr marL="95699" marR="95699" marT="47848" marB="47848"/>
                </a:tc>
                <a:extLst>
                  <a:ext uri="{0D108BD9-81ED-4DB2-BD59-A6C34878D82A}">
                    <a16:rowId xmlns:a16="http://schemas.microsoft.com/office/drawing/2014/main" val="2235390976"/>
                  </a:ext>
                </a:extLst>
              </a:tr>
              <a:tr h="7003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kern="1200" dirty="0">
                          <a:effectLst/>
                        </a:rPr>
                        <a:t>Last</a:t>
                      </a:r>
                      <a:r>
                        <a:rPr lang="en-US" sz="1900" kern="1200" baseline="0" dirty="0">
                          <a:effectLst/>
                        </a:rPr>
                        <a:t> date to safely manually key 2024 quality data. </a:t>
                      </a:r>
                      <a:endParaRPr lang="en-US" sz="1900" kern="1200" dirty="0">
                        <a:solidFill>
                          <a:srgbClr val="000000"/>
                        </a:solidFill>
                        <a:effectLst/>
                        <a:latin typeface="Times New Roman"/>
                        <a:ea typeface="Calibri"/>
                        <a:cs typeface="Times New Roman"/>
                      </a:endParaRPr>
                    </a:p>
                  </a:txBody>
                  <a:tcPr marL="95699" marR="95699" marT="47848" marB="47848"/>
                </a:tc>
                <a:tc>
                  <a:txBody>
                    <a:bodyPr/>
                    <a:lstStyle/>
                    <a:p>
                      <a:pPr marL="0" marR="0">
                        <a:spcBef>
                          <a:spcPts val="0"/>
                        </a:spcBef>
                        <a:spcAft>
                          <a:spcPts val="0"/>
                        </a:spcAft>
                      </a:pPr>
                      <a:r>
                        <a:rPr lang="en-US" sz="1900" dirty="0">
                          <a:effectLst/>
                        </a:rPr>
                        <a:t>March 24</a:t>
                      </a:r>
                      <a:r>
                        <a:rPr lang="en-US" sz="1900" baseline="30000" dirty="0">
                          <a:effectLst/>
                        </a:rPr>
                        <a:t>th</a:t>
                      </a:r>
                      <a:r>
                        <a:rPr lang="en-US" sz="1900" dirty="0">
                          <a:effectLst/>
                        </a:rPr>
                        <a:t>, 2025</a:t>
                      </a:r>
                      <a:endParaRPr lang="en-US" sz="1200" dirty="0">
                        <a:solidFill>
                          <a:schemeClr val="accent6">
                            <a:lumMod val="60000"/>
                            <a:lumOff val="40000"/>
                          </a:schemeClr>
                        </a:solidFill>
                        <a:effectLst/>
                        <a:latin typeface="Calibri"/>
                        <a:ea typeface="Calibri"/>
                        <a:cs typeface="Times New Roman"/>
                      </a:endParaRPr>
                    </a:p>
                  </a:txBody>
                  <a:tcPr marL="95699" marR="95699" marT="47848" marB="47848"/>
                </a:tc>
                <a:extLst>
                  <a:ext uri="{0D108BD9-81ED-4DB2-BD59-A6C34878D82A}">
                    <a16:rowId xmlns:a16="http://schemas.microsoft.com/office/drawing/2014/main" val="480310037"/>
                  </a:ext>
                </a:extLst>
              </a:tr>
            </a:tbl>
          </a:graphicData>
        </a:graphic>
      </p:graphicFrame>
    </p:spTree>
    <p:extLst>
      <p:ext uri="{BB962C8B-B14F-4D97-AF65-F5344CB8AC3E}">
        <p14:creationId xmlns:p14="http://schemas.microsoft.com/office/powerpoint/2010/main" val="211672500"/>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8</a:t>
            </a:fld>
            <a:endParaRPr lang="en-US"/>
          </a:p>
        </p:txBody>
      </p:sp>
      <p:sp>
        <p:nvSpPr>
          <p:cNvPr id="6" name="Title 1">
            <a:extLst>
              <a:ext uri="{FF2B5EF4-FFF2-40B4-BE49-F238E27FC236}">
                <a16:creationId xmlns:a16="http://schemas.microsoft.com/office/drawing/2014/main" id="{08CCF642-0911-12C4-A9C4-C3EBDF63BAC6}"/>
              </a:ext>
            </a:extLst>
          </p:cNvPr>
          <p:cNvSpPr txBox="1">
            <a:spLocks/>
          </p:cNvSpPr>
          <p:nvPr/>
        </p:nvSpPr>
        <p:spPr>
          <a:xfrm>
            <a:off x="1293036" y="287747"/>
            <a:ext cx="8408126" cy="1143000"/>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2024 CMS Web Interface Quality Measures</a:t>
            </a:r>
          </a:p>
        </p:txBody>
      </p:sp>
      <p:graphicFrame>
        <p:nvGraphicFramePr>
          <p:cNvPr id="7" name="Content Placeholder 2">
            <a:extLst>
              <a:ext uri="{FF2B5EF4-FFF2-40B4-BE49-F238E27FC236}">
                <a16:creationId xmlns:a16="http://schemas.microsoft.com/office/drawing/2014/main" id="{272C83F3-B1F1-D410-7B49-EA9F370E606F}"/>
              </a:ext>
            </a:extLst>
          </p:cNvPr>
          <p:cNvGraphicFramePr>
            <a:graphicFrameLocks/>
          </p:cNvGraphicFramePr>
          <p:nvPr>
            <p:extLst>
              <p:ext uri="{D42A27DB-BD31-4B8C-83A1-F6EECF244321}">
                <p14:modId xmlns:p14="http://schemas.microsoft.com/office/powerpoint/2010/main" val="656026760"/>
              </p:ext>
            </p:extLst>
          </p:nvPr>
        </p:nvGraphicFramePr>
        <p:xfrm>
          <a:off x="2876550" y="163056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128994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B9EC-5EE0-4A8D-E962-289EA76F0797}"/>
            </a:ext>
          </a:extLst>
        </p:cNvPr>
        <p:cNvGrpSpPr/>
        <p:nvPr/>
      </p:nvGrpSpPr>
      <p:grpSpPr>
        <a:xfrm>
          <a:off x="0" y="0"/>
          <a:ext cx="0" cy="0"/>
          <a:chOff x="0" y="0"/>
          <a:chExt cx="0" cy="0"/>
        </a:xfrm>
      </p:grpSpPr>
      <p:pic>
        <p:nvPicPr>
          <p:cNvPr id="10" name="Picture 9" descr="A blue background with white dots and lines&#10;&#10;Description automatically generated">
            <a:extLst>
              <a:ext uri="{FF2B5EF4-FFF2-40B4-BE49-F238E27FC236}">
                <a16:creationId xmlns:a16="http://schemas.microsoft.com/office/drawing/2014/main" id="{AFFB6080-2B12-7E59-DA88-BD4D5B8C6B7D}"/>
              </a:ext>
            </a:extLst>
          </p:cNvPr>
          <p:cNvPicPr>
            <a:picLocks noChangeAspect="1"/>
          </p:cNvPicPr>
          <p:nvPr/>
        </p:nvPicPr>
        <p:blipFill>
          <a:blip r:embed="rId3" cstate="screen">
            <a:extLst>
              <a:ext uri="{28A0092B-C50C-407E-A947-70E740481C1C}">
                <a14:useLocalDpi xmlns:a14="http://schemas.microsoft.com/office/drawing/2010/main"/>
              </a:ext>
            </a:extLst>
          </a:blip>
          <a:srcRect b="-1781"/>
          <a:stretch/>
        </p:blipFill>
        <p:spPr>
          <a:xfrm rot="5400000" flipH="1">
            <a:off x="-2794001" y="2770963"/>
            <a:ext cx="6858001" cy="1316071"/>
          </a:xfrm>
          <a:prstGeom prst="rect">
            <a:avLst/>
          </a:prstGeom>
        </p:spPr>
      </p:pic>
      <p:sp>
        <p:nvSpPr>
          <p:cNvPr id="5" name="Slide Number Placeholder 4">
            <a:extLst>
              <a:ext uri="{FF2B5EF4-FFF2-40B4-BE49-F238E27FC236}">
                <a16:creationId xmlns:a16="http://schemas.microsoft.com/office/drawing/2014/main" id="{517A82A9-1A98-F67B-1E37-D24F10AA1FF5}"/>
              </a:ext>
            </a:extLst>
          </p:cNvPr>
          <p:cNvSpPr>
            <a:spLocks noGrp="1"/>
          </p:cNvSpPr>
          <p:nvPr>
            <p:ph type="sldNum" sz="quarter" idx="4"/>
          </p:nvPr>
        </p:nvSpPr>
        <p:spPr/>
        <p:txBody>
          <a:bodyPr/>
          <a:lstStyle/>
          <a:p>
            <a:fld id="{771BC3C4-56AD-BD48-9E51-8E040C5F6F46}" type="slidenum">
              <a:rPr lang="en-US" smtClean="0"/>
              <a:pPr/>
              <a:t>9</a:t>
            </a:fld>
            <a:endParaRPr lang="en-US"/>
          </a:p>
        </p:txBody>
      </p:sp>
      <p:sp>
        <p:nvSpPr>
          <p:cNvPr id="2" name="Title 1">
            <a:extLst>
              <a:ext uri="{FF2B5EF4-FFF2-40B4-BE49-F238E27FC236}">
                <a16:creationId xmlns:a16="http://schemas.microsoft.com/office/drawing/2014/main" id="{EFFF14BD-463F-75DE-4E6E-C66D389CE285}"/>
              </a:ext>
            </a:extLst>
          </p:cNvPr>
          <p:cNvSpPr txBox="1">
            <a:spLocks/>
          </p:cNvSpPr>
          <p:nvPr/>
        </p:nvSpPr>
        <p:spPr>
          <a:xfrm>
            <a:off x="2646544" y="636180"/>
            <a:ext cx="73751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a:t>10 CMS Web Interface Quality Measures</a:t>
            </a:r>
            <a:endParaRPr lang="en-US" sz="3500" b="1" dirty="0"/>
          </a:p>
        </p:txBody>
      </p:sp>
      <p:sp>
        <p:nvSpPr>
          <p:cNvPr id="3" name="Content Placeholder 2">
            <a:extLst>
              <a:ext uri="{FF2B5EF4-FFF2-40B4-BE49-F238E27FC236}">
                <a16:creationId xmlns:a16="http://schemas.microsoft.com/office/drawing/2014/main" id="{98EF7F54-1F7A-CBB1-0059-E103110AA97C}"/>
              </a:ext>
            </a:extLst>
          </p:cNvPr>
          <p:cNvSpPr txBox="1">
            <a:spLocks/>
          </p:cNvSpPr>
          <p:nvPr/>
        </p:nvSpPr>
        <p:spPr>
          <a:xfrm>
            <a:off x="2198869" y="2424163"/>
            <a:ext cx="9764531" cy="346976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2000" b="1">
                <a:solidFill>
                  <a:srgbClr val="000000"/>
                </a:solidFill>
              </a:rPr>
              <a:t>ACO-13 (CARE-2)  </a:t>
            </a:r>
            <a:r>
              <a:rPr lang="en-US" sz="2000">
                <a:solidFill>
                  <a:srgbClr val="000000"/>
                </a:solidFill>
              </a:rPr>
              <a:t>Falls: Screening for Future Fall Risk </a:t>
            </a:r>
          </a:p>
          <a:p>
            <a:pPr>
              <a:buFont typeface="+mj-lt"/>
              <a:buAutoNum type="arabicPeriod"/>
            </a:pPr>
            <a:r>
              <a:rPr lang="en-US" sz="2000" b="1">
                <a:solidFill>
                  <a:srgbClr val="000000"/>
                </a:solidFill>
              </a:rPr>
              <a:t>ACO-27 (DM-2)  </a:t>
            </a:r>
            <a:r>
              <a:rPr lang="en-US" sz="2000">
                <a:solidFill>
                  <a:srgbClr val="000000"/>
                </a:solidFill>
              </a:rPr>
              <a:t>Diabetes: Hemoglobin A1c Poor Control </a:t>
            </a:r>
          </a:p>
          <a:p>
            <a:pPr>
              <a:buFont typeface="+mj-lt"/>
              <a:buAutoNum type="arabicPeriod"/>
            </a:pPr>
            <a:r>
              <a:rPr lang="en-US" sz="2000" b="1">
                <a:solidFill>
                  <a:srgbClr val="000000"/>
                </a:solidFill>
              </a:rPr>
              <a:t>ACO-28 (HTN-2) </a:t>
            </a:r>
            <a:r>
              <a:rPr lang="en-US" sz="2000">
                <a:solidFill>
                  <a:srgbClr val="000000"/>
                </a:solidFill>
              </a:rPr>
              <a:t>Controlling High Blood Pressure </a:t>
            </a:r>
          </a:p>
          <a:p>
            <a:pPr>
              <a:buFont typeface="+mj-lt"/>
              <a:buAutoNum type="arabicPeriod"/>
            </a:pPr>
            <a:r>
              <a:rPr lang="en-US" sz="2000" b="1">
                <a:solidFill>
                  <a:srgbClr val="000000"/>
                </a:solidFill>
              </a:rPr>
              <a:t>ACO-40 (MH–1) </a:t>
            </a:r>
            <a:r>
              <a:rPr lang="en-US" sz="2000">
                <a:solidFill>
                  <a:srgbClr val="000000"/>
                </a:solidFill>
              </a:rPr>
              <a:t>Depression Remission at 12 Months</a:t>
            </a:r>
          </a:p>
          <a:p>
            <a:pPr>
              <a:buFont typeface="+mj-lt"/>
              <a:buAutoNum type="arabicPeriod"/>
            </a:pPr>
            <a:r>
              <a:rPr lang="en-US" sz="2000" b="1">
                <a:solidFill>
                  <a:srgbClr val="000000"/>
                </a:solidFill>
              </a:rPr>
              <a:t>ACO-20 (PREV-5) </a:t>
            </a:r>
            <a:r>
              <a:rPr lang="en-US" sz="2000">
                <a:solidFill>
                  <a:srgbClr val="000000"/>
                </a:solidFill>
              </a:rPr>
              <a:t>Breast Cancer Screening</a:t>
            </a:r>
          </a:p>
          <a:p>
            <a:pPr>
              <a:buFont typeface="+mj-lt"/>
              <a:buAutoNum type="arabicPeriod"/>
            </a:pPr>
            <a:r>
              <a:rPr lang="en-US" sz="2000" b="1">
                <a:solidFill>
                  <a:srgbClr val="000000"/>
                </a:solidFill>
              </a:rPr>
              <a:t>ACO-19 (PREV-6) </a:t>
            </a:r>
            <a:r>
              <a:rPr lang="en-US" sz="2000">
                <a:solidFill>
                  <a:srgbClr val="000000"/>
                </a:solidFill>
              </a:rPr>
              <a:t>Colorectal Cancer Screening </a:t>
            </a:r>
          </a:p>
          <a:p>
            <a:pPr>
              <a:buFont typeface="+mj-lt"/>
              <a:buAutoNum type="arabicPeriod"/>
            </a:pPr>
            <a:r>
              <a:rPr lang="en-US" sz="2000" b="1">
                <a:solidFill>
                  <a:srgbClr val="000000"/>
                </a:solidFill>
              </a:rPr>
              <a:t>ACO-14 (PREV-7) </a:t>
            </a:r>
            <a:r>
              <a:rPr lang="en-US" sz="2000">
                <a:solidFill>
                  <a:srgbClr val="000000"/>
                </a:solidFill>
              </a:rPr>
              <a:t>Influenza Immunization</a:t>
            </a:r>
          </a:p>
          <a:p>
            <a:pPr>
              <a:buFont typeface="+mj-lt"/>
              <a:buAutoNum type="arabicPeriod"/>
            </a:pPr>
            <a:r>
              <a:rPr lang="en-US" sz="2000" b="1">
                <a:solidFill>
                  <a:srgbClr val="000000"/>
                </a:solidFill>
              </a:rPr>
              <a:t>ACO-17 (PREV-10) </a:t>
            </a:r>
            <a:r>
              <a:rPr lang="en-US" sz="2000">
                <a:solidFill>
                  <a:srgbClr val="000000"/>
                </a:solidFill>
              </a:rPr>
              <a:t>Tobacco Use: Screening and Cessation Intervention </a:t>
            </a:r>
          </a:p>
          <a:p>
            <a:pPr>
              <a:buFont typeface="+mj-lt"/>
              <a:buAutoNum type="arabicPeriod"/>
            </a:pPr>
            <a:r>
              <a:rPr lang="en-US" sz="2000" b="1">
                <a:solidFill>
                  <a:srgbClr val="000000"/>
                </a:solidFill>
              </a:rPr>
              <a:t>ACO-18 (PREV-12) </a:t>
            </a:r>
            <a:r>
              <a:rPr lang="en-US" sz="2000">
                <a:solidFill>
                  <a:srgbClr val="000000"/>
                </a:solidFill>
              </a:rPr>
              <a:t>Screening for Depression and Follow-up Plan</a:t>
            </a:r>
          </a:p>
          <a:p>
            <a:pPr>
              <a:buFont typeface="+mj-lt"/>
              <a:buAutoNum type="arabicPeriod"/>
            </a:pPr>
            <a:r>
              <a:rPr lang="en-US" sz="2000" b="1">
                <a:solidFill>
                  <a:srgbClr val="000000"/>
                </a:solidFill>
              </a:rPr>
              <a:t>ACO- 42 (PREV-13)</a:t>
            </a:r>
            <a:r>
              <a:rPr lang="en-US" sz="2000">
                <a:solidFill>
                  <a:srgbClr val="000000"/>
                </a:solidFill>
              </a:rPr>
              <a:t> Statin Therapy for the Prevention and Treatment of Cardiovascular Disease. </a:t>
            </a:r>
            <a:endParaRPr lang="en-US" sz="2000" dirty="0">
              <a:solidFill>
                <a:srgbClr val="000000"/>
              </a:solidFill>
            </a:endParaRPr>
          </a:p>
        </p:txBody>
      </p:sp>
    </p:spTree>
    <p:extLst>
      <p:ext uri="{BB962C8B-B14F-4D97-AF65-F5344CB8AC3E}">
        <p14:creationId xmlns:p14="http://schemas.microsoft.com/office/powerpoint/2010/main" val="355125674"/>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Health Endeavors">
      <a:dk1>
        <a:sysClr val="windowText" lastClr="000000"/>
      </a:dk1>
      <a:lt1>
        <a:sysClr val="window" lastClr="FFFFFF"/>
      </a:lt1>
      <a:dk2>
        <a:srgbClr val="03305F"/>
      </a:dk2>
      <a:lt2>
        <a:srgbClr val="B3B3B3"/>
      </a:lt2>
      <a:accent1>
        <a:srgbClr val="1177BF"/>
      </a:accent1>
      <a:accent2>
        <a:srgbClr val="8B8B8D"/>
      </a:accent2>
      <a:accent3>
        <a:srgbClr val="96C93C"/>
      </a:accent3>
      <a:accent4>
        <a:srgbClr val="F78D27"/>
      </a:accent4>
      <a:accent5>
        <a:srgbClr val="193560"/>
      </a:accent5>
      <a:accent6>
        <a:srgbClr val="4EBEAE"/>
      </a:accent6>
      <a:hlink>
        <a:srgbClr val="193560"/>
      </a:hlink>
      <a:folHlink>
        <a:srgbClr val="457BCE"/>
      </a:folHlink>
    </a:clrScheme>
    <a:fontScheme name="Custom 29">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53D2FAAB54FB459908B9B7F85F2B62" ma:contentTypeVersion="4" ma:contentTypeDescription="Create a new document." ma:contentTypeScope="" ma:versionID="beba8bd2ed487b71169fcbe92a86b045">
  <xsd:schema xmlns:xsd="http://www.w3.org/2001/XMLSchema" xmlns:xs="http://www.w3.org/2001/XMLSchema" xmlns:p="http://schemas.microsoft.com/office/2006/metadata/properties" xmlns:ns2="6629eb27-4a63-487b-91ec-9ed774595584" targetNamespace="http://schemas.microsoft.com/office/2006/metadata/properties" ma:root="true" ma:fieldsID="1e8fda8a695ebaaf2e4102b4c1f9689d" ns2:_="">
    <xsd:import namespace="6629eb27-4a63-487b-91ec-9ed77459558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29eb27-4a63-487b-91ec-9ed774595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84AFAF-FE8F-450B-BCC1-06B10BF3E29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68A7F4-E5F9-46E6-9C24-A1B7775F0C51}">
  <ds:schemaRefs>
    <ds:schemaRef ds:uri="http://schemas.microsoft.com/sharepoint/v3/contenttype/forms"/>
  </ds:schemaRefs>
</ds:datastoreItem>
</file>

<file path=customXml/itemProps3.xml><?xml version="1.0" encoding="utf-8"?>
<ds:datastoreItem xmlns:ds="http://schemas.openxmlformats.org/officeDocument/2006/customXml" ds:itemID="{34DC97D3-620A-40F1-AE56-E3B20FC1B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29eb27-4a63-487b-91ec-9ed7745955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1656</TotalTime>
  <Words>2359</Words>
  <Application>Microsoft Office PowerPoint</Application>
  <PresentationFormat>Widescreen</PresentationFormat>
  <Paragraphs>328</Paragraphs>
  <Slides>55</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55</vt:i4>
      </vt:variant>
    </vt:vector>
  </HeadingPairs>
  <TitlesOfParts>
    <vt:vector size="68" baseType="lpstr">
      <vt:lpstr>Aptos</vt:lpstr>
      <vt:lpstr>Aptos Display</vt:lpstr>
      <vt:lpstr>Arial</vt:lpstr>
      <vt:lpstr>avenir-lt-w01_35-light1475496</vt:lpstr>
      <vt:lpstr>Calibri</vt:lpstr>
      <vt:lpstr>Century Gothic</vt:lpstr>
      <vt:lpstr>Poppins</vt:lpstr>
      <vt:lpstr>Poppins SemiBold</vt:lpstr>
      <vt:lpstr>Times New Roman</vt:lpstr>
      <vt:lpstr>Tw Cen MT</vt:lpstr>
      <vt:lpstr>Wingdings</vt:lpstr>
      <vt:lpstr>Office Theme</vt:lpstr>
      <vt:lpstr>1_Office Theme</vt:lpstr>
      <vt:lpstr>PowerPoint Presentation</vt:lpstr>
      <vt:lpstr>Housekeeping </vt:lpstr>
      <vt:lpstr>ACO 2024 Quality Reporting Readiness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Archana Mahimkar</dc:creator>
  <cp:keywords/>
  <dc:description/>
  <cp:lastModifiedBy>Gretchen Arciniega</cp:lastModifiedBy>
  <cp:revision>11</cp:revision>
  <dcterms:created xsi:type="dcterms:W3CDTF">2024-09-24T18:32:04Z</dcterms:created>
  <dcterms:modified xsi:type="dcterms:W3CDTF">2024-12-06T20:11:24Z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0x0101002953D2FAAB54FB459908B9B7F85F2B62</vt:lpwstr>
  </property>
</Properties>
</file>